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101.xml" ContentType="application/vnd.openxmlformats-officedocument.presentationml.slide+xml"/>
  <Override PartName="/ppt/slides/slide100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97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10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2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</p:sldIdLst>
  <p:sldSz cx="10693400" cy="7562850"/>
  <p:notesSz cx="10693400" cy="7562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068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ustomXml" Target="../customXml/item3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customXml" Target="../customXml/item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668"/>
            <a:ext cx="10692384" cy="601370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72668"/>
            <a:ext cx="10692384" cy="6013703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1307591"/>
            <a:ext cx="9154795" cy="1201420"/>
          </a:xfrm>
          <a:custGeom>
            <a:avLst/>
            <a:gdLst/>
            <a:ahLst/>
            <a:cxnLst/>
            <a:rect l="l" t="t" r="r" b="b"/>
            <a:pathLst>
              <a:path w="9154795" h="1201420">
                <a:moveTo>
                  <a:pt x="9154667" y="1200911"/>
                </a:moveTo>
                <a:lnTo>
                  <a:pt x="0" y="1200911"/>
                </a:lnTo>
                <a:lnTo>
                  <a:pt x="0" y="0"/>
                </a:lnTo>
                <a:lnTo>
                  <a:pt x="9154667" y="0"/>
                </a:lnTo>
                <a:lnTo>
                  <a:pt x="9154667" y="1200911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2016" y="1287779"/>
            <a:ext cx="1420368" cy="12359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772668"/>
            <a:ext cx="10692384" cy="601370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772668"/>
            <a:ext cx="10692384" cy="6013703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1307591"/>
            <a:ext cx="9154795" cy="1201420"/>
          </a:xfrm>
          <a:custGeom>
            <a:avLst/>
            <a:gdLst/>
            <a:ahLst/>
            <a:cxnLst/>
            <a:rect l="l" t="t" r="r" b="b"/>
            <a:pathLst>
              <a:path w="9154795" h="1201420">
                <a:moveTo>
                  <a:pt x="9154667" y="1200911"/>
                </a:moveTo>
                <a:lnTo>
                  <a:pt x="0" y="1200911"/>
                </a:lnTo>
                <a:lnTo>
                  <a:pt x="0" y="0"/>
                </a:lnTo>
                <a:lnTo>
                  <a:pt x="9154667" y="0"/>
                </a:lnTo>
                <a:lnTo>
                  <a:pt x="9154667" y="1200911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7154" y="1346659"/>
            <a:ext cx="8259090" cy="104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3806" y="2675597"/>
            <a:ext cx="9845786" cy="3828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2668"/>
            <a:ext cx="10692765" cy="6014085"/>
            <a:chOff x="0" y="772668"/>
            <a:chExt cx="10692765" cy="601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2668"/>
              <a:ext cx="10692384" cy="601370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72668"/>
              <a:ext cx="10692384" cy="6013703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0" y="3044951"/>
            <a:ext cx="7865745" cy="1455420"/>
          </a:xfrm>
          <a:custGeom>
            <a:avLst/>
            <a:gdLst/>
            <a:ahLst/>
            <a:cxnLst/>
            <a:rect l="l" t="t" r="r" b="b"/>
            <a:pathLst>
              <a:path w="7865745" h="1455420">
                <a:moveTo>
                  <a:pt x="7865364" y="1455420"/>
                </a:moveTo>
                <a:lnTo>
                  <a:pt x="0" y="1455420"/>
                </a:lnTo>
                <a:lnTo>
                  <a:pt x="0" y="0"/>
                </a:lnTo>
                <a:lnTo>
                  <a:pt x="7865364" y="0"/>
                </a:lnTo>
                <a:lnTo>
                  <a:pt x="7865364" y="145542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772668"/>
            <a:ext cx="10689590" cy="6014085"/>
            <a:chOff x="0" y="772668"/>
            <a:chExt cx="10689590" cy="6014085"/>
          </a:xfrm>
        </p:grpSpPr>
        <p:sp>
          <p:nvSpPr>
            <p:cNvPr id="7" name="object 7"/>
            <p:cNvSpPr/>
            <p:nvPr/>
          </p:nvSpPr>
          <p:spPr>
            <a:xfrm>
              <a:off x="7991855" y="3044952"/>
              <a:ext cx="2697480" cy="1455420"/>
            </a:xfrm>
            <a:custGeom>
              <a:avLst/>
              <a:gdLst/>
              <a:ahLst/>
              <a:cxnLst/>
              <a:rect l="l" t="t" r="r" b="b"/>
              <a:pathLst>
                <a:path w="2697479" h="1455420">
                  <a:moveTo>
                    <a:pt x="2697480" y="1455420"/>
                  </a:moveTo>
                  <a:lnTo>
                    <a:pt x="0" y="1455420"/>
                  </a:lnTo>
                  <a:lnTo>
                    <a:pt x="0" y="0"/>
                  </a:lnTo>
                  <a:lnTo>
                    <a:pt x="2697480" y="0"/>
                  </a:lnTo>
                  <a:lnTo>
                    <a:pt x="2697480" y="1455420"/>
                  </a:lnTo>
                  <a:close/>
                </a:path>
              </a:pathLst>
            </a:custGeom>
            <a:solidFill>
              <a:srgbClr val="EF93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72668"/>
              <a:ext cx="10689335" cy="6013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491227"/>
              <a:ext cx="7868412" cy="1469136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0" y="1287780"/>
            <a:ext cx="10692765" cy="4910455"/>
            <a:chOff x="0" y="1287780"/>
            <a:chExt cx="10692765" cy="491045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942076"/>
              <a:ext cx="7868412" cy="25603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991855" y="4500372"/>
              <a:ext cx="2697480" cy="1455420"/>
            </a:xfrm>
            <a:custGeom>
              <a:avLst/>
              <a:gdLst/>
              <a:ahLst/>
              <a:cxnLst/>
              <a:rect l="l" t="t" r="r" b="b"/>
              <a:pathLst>
                <a:path w="2697479" h="1455420">
                  <a:moveTo>
                    <a:pt x="2697480" y="1455420"/>
                  </a:moveTo>
                  <a:lnTo>
                    <a:pt x="0" y="1455420"/>
                  </a:lnTo>
                  <a:lnTo>
                    <a:pt x="0" y="0"/>
                  </a:lnTo>
                  <a:lnTo>
                    <a:pt x="2697480" y="0"/>
                  </a:lnTo>
                  <a:lnTo>
                    <a:pt x="2697480" y="1455420"/>
                  </a:lnTo>
                  <a:close/>
                </a:path>
              </a:pathLst>
            </a:custGeom>
            <a:solidFill>
              <a:srgbClr val="EF93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84235" y="5942076"/>
              <a:ext cx="2708148" cy="2560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72016" y="1287780"/>
              <a:ext cx="1420368" cy="1235963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489598" y="2317571"/>
            <a:ext cx="5595620" cy="9575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3115"/>
              </a:lnSpc>
              <a:spcBef>
                <a:spcPts val="125"/>
              </a:spcBef>
            </a:pPr>
            <a:r>
              <a:rPr sz="2600" b="0" i="0" spc="5" dirty="0">
                <a:solidFill>
                  <a:srgbClr val="000000"/>
                </a:solidFill>
                <a:latin typeface="Trebuchet MS"/>
                <a:cs typeface="Trebuchet MS"/>
              </a:rPr>
              <a:t>UNIT-II</a:t>
            </a:r>
            <a:endParaRPr sz="2600">
              <a:latin typeface="Trebuchet MS"/>
              <a:cs typeface="Trebuchet MS"/>
            </a:endParaRPr>
          </a:p>
          <a:p>
            <a:pPr algn="ctr">
              <a:lnSpc>
                <a:spcPts val="4195"/>
              </a:lnSpc>
            </a:pPr>
            <a:r>
              <a:rPr b="0" i="0" dirty="0">
                <a:solidFill>
                  <a:srgbClr val="000000"/>
                </a:solidFill>
                <a:latin typeface="Trebuchet MS"/>
                <a:cs typeface="Trebuchet MS"/>
              </a:rPr>
              <a:t>Embedded</a:t>
            </a:r>
            <a:r>
              <a:rPr b="0" i="0" spc="-1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b="0" i="0" spc="-5" dirty="0">
                <a:solidFill>
                  <a:srgbClr val="000000"/>
                </a:solidFill>
                <a:latin typeface="Trebuchet MS"/>
                <a:cs typeface="Trebuchet MS"/>
              </a:rPr>
              <a:t>Hardware</a:t>
            </a:r>
            <a:r>
              <a:rPr b="0" i="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b="0" i="0" spc="-5" dirty="0">
                <a:solidFill>
                  <a:srgbClr val="000000"/>
                </a:solidFill>
                <a:latin typeface="Trebuchet MS"/>
                <a:cs typeface="Trebuchet MS"/>
              </a:rPr>
              <a:t>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673989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Open</a:t>
            </a:r>
            <a:r>
              <a:rPr spc="-35" dirty="0"/>
              <a:t> </a:t>
            </a:r>
            <a:r>
              <a:rPr dirty="0"/>
              <a:t>Collector</a:t>
            </a:r>
            <a:r>
              <a:rPr spc="-5" dirty="0"/>
              <a:t> </a:t>
            </a:r>
            <a:r>
              <a:rPr spc="5" dirty="0"/>
              <a:t>and</a:t>
            </a:r>
            <a:r>
              <a:rPr spc="-5" dirty="0"/>
              <a:t> </a:t>
            </a:r>
            <a:r>
              <a:rPr spc="-20" dirty="0"/>
              <a:t>Tri-State</a:t>
            </a:r>
            <a:r>
              <a:rPr spc="50" dirty="0"/>
              <a:t> </a:t>
            </a:r>
            <a:r>
              <a:rPr spc="-5" dirty="0"/>
              <a:t>Output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4713" y="2611663"/>
            <a:ext cx="5294630" cy="391922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13360" marR="5080" indent="-201295" algn="just">
              <a:lnSpc>
                <a:spcPts val="1800"/>
              </a:lnSpc>
              <a:spcBef>
                <a:spcPts val="325"/>
              </a:spcBef>
              <a:buFont typeface="Wingdings"/>
              <a:buChar char=""/>
              <a:tabLst>
                <a:tab pos="213995" algn="l"/>
              </a:tabLst>
            </a:pPr>
            <a:r>
              <a:rPr sz="1650" b="1" spc="5" dirty="0">
                <a:solidFill>
                  <a:srgbClr val="F9D4A1"/>
                </a:solidFill>
                <a:latin typeface="Times New Roman"/>
                <a:cs typeface="Times New Roman"/>
              </a:rPr>
              <a:t>Open</a:t>
            </a:r>
            <a:r>
              <a:rPr sz="165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650" b="1" dirty="0">
                <a:solidFill>
                  <a:srgbClr val="F9D4A1"/>
                </a:solidFill>
                <a:latin typeface="Times New Roman"/>
                <a:cs typeface="Times New Roman"/>
              </a:rPr>
              <a:t>collector</a:t>
            </a:r>
            <a:r>
              <a:rPr sz="1650" b="1" spc="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6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I/O</a:t>
            </a:r>
            <a:r>
              <a:rPr sz="16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interface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standard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in 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digital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system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design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and a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common type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of output found </a:t>
            </a:r>
            <a:r>
              <a:rPr sz="1650" spc="15" dirty="0">
                <a:solidFill>
                  <a:srgbClr val="FFFFFF"/>
                </a:solidFill>
                <a:latin typeface="Times New Roman"/>
                <a:cs typeface="Times New Roman"/>
              </a:rPr>
              <a:t>on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many </a:t>
            </a:r>
            <a:r>
              <a:rPr sz="1650" spc="-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Integrated</a:t>
            </a:r>
            <a:r>
              <a:rPr sz="1650" spc="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Circuit</a:t>
            </a:r>
            <a:r>
              <a:rPr sz="1650" spc="3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(IC)</a:t>
            </a:r>
            <a:r>
              <a:rPr sz="1650" spc="3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chip</a:t>
            </a:r>
            <a:r>
              <a:rPr sz="1650" spc="3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sz="1650" spc="3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behaves</a:t>
            </a:r>
            <a:r>
              <a:rPr sz="1650" spc="3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like</a:t>
            </a:r>
            <a:r>
              <a:rPr sz="165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650" spc="3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switch </a:t>
            </a:r>
            <a:r>
              <a:rPr sz="1650" spc="-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16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6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either</a:t>
            </a:r>
            <a:r>
              <a:rPr sz="16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connected</a:t>
            </a:r>
            <a:r>
              <a:rPr sz="165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Times New Roman"/>
                <a:cs typeface="Times New Roman"/>
              </a:rPr>
              <a:t>ground</a:t>
            </a:r>
            <a:r>
              <a:rPr sz="16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6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disconnected.</a:t>
            </a:r>
            <a:endParaRPr sz="1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har char=""/>
            </a:pPr>
            <a:endParaRPr sz="1800">
              <a:latin typeface="Times New Roman"/>
              <a:cs typeface="Times New Roman"/>
            </a:endParaRPr>
          </a:p>
          <a:p>
            <a:pPr marL="213360" marR="5080" indent="-201295" algn="just">
              <a:lnSpc>
                <a:spcPts val="1800"/>
              </a:lnSpc>
              <a:spcBef>
                <a:spcPts val="1485"/>
              </a:spcBef>
              <a:buFont typeface="Wingdings"/>
              <a:buChar char=""/>
              <a:tabLst>
                <a:tab pos="213995" algn="l"/>
              </a:tabLst>
            </a:pP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Instead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6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outputting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a</a:t>
            </a:r>
            <a:r>
              <a:rPr sz="16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signal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of</a:t>
            </a:r>
            <a:r>
              <a:rPr sz="16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6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specific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voltage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or </a:t>
            </a:r>
            <a:r>
              <a:rPr sz="16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current,</a:t>
            </a:r>
            <a:r>
              <a:rPr sz="16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signal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is</a:t>
            </a:r>
            <a:r>
              <a:rPr sz="16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applied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the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b="1" dirty="0">
                <a:solidFill>
                  <a:srgbClr val="F9D4A1"/>
                </a:solidFill>
                <a:latin typeface="Times New Roman"/>
                <a:cs typeface="Times New Roman"/>
              </a:rPr>
              <a:t>base</a:t>
            </a:r>
            <a:r>
              <a:rPr sz="1650" b="1" spc="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of  </a:t>
            </a:r>
            <a:r>
              <a:rPr sz="1650" spc="10" dirty="0">
                <a:solidFill>
                  <a:srgbClr val="FFFFFF"/>
                </a:solidFill>
                <a:latin typeface="Times New Roman"/>
                <a:cs typeface="Times New Roman"/>
              </a:rPr>
              <a:t>an </a:t>
            </a:r>
            <a:r>
              <a:rPr sz="16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internal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NPN</a:t>
            </a:r>
            <a:r>
              <a:rPr sz="16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transistor</a:t>
            </a:r>
            <a:r>
              <a:rPr sz="16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whose</a:t>
            </a:r>
            <a:r>
              <a:rPr sz="16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collector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is</a:t>
            </a:r>
            <a:r>
              <a:rPr sz="16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externalized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Times New Roman"/>
                <a:cs typeface="Times New Roman"/>
              </a:rPr>
              <a:t>(open)</a:t>
            </a:r>
            <a:r>
              <a:rPr sz="16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pin</a:t>
            </a:r>
            <a:r>
              <a:rPr sz="16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6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IC.</a:t>
            </a:r>
            <a:endParaRPr sz="1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har char=""/>
            </a:pPr>
            <a:endParaRPr sz="1800">
              <a:latin typeface="Times New Roman"/>
              <a:cs typeface="Times New Roman"/>
            </a:endParaRPr>
          </a:p>
          <a:p>
            <a:pPr marL="213360" marR="6350" indent="-201295" algn="just">
              <a:lnSpc>
                <a:spcPts val="1800"/>
              </a:lnSpc>
              <a:spcBef>
                <a:spcPts val="1480"/>
              </a:spcBef>
              <a:buFont typeface="Wingdings"/>
              <a:buChar char=""/>
              <a:tabLst>
                <a:tab pos="213995" algn="l"/>
              </a:tabLst>
            </a:pPr>
            <a:r>
              <a:rPr sz="1650" spc="1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650" b="1" spc="5" dirty="0">
                <a:solidFill>
                  <a:srgbClr val="F9D4A1"/>
                </a:solidFill>
                <a:latin typeface="Times New Roman"/>
                <a:cs typeface="Times New Roman"/>
              </a:rPr>
              <a:t>emitter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the transistor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connected internally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Times New Roman"/>
                <a:cs typeface="Times New Roman"/>
              </a:rPr>
              <a:t>ground</a:t>
            </a:r>
            <a:r>
              <a:rPr sz="16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Times New Roman"/>
                <a:cs typeface="Times New Roman"/>
              </a:rPr>
              <a:t>pin.</a:t>
            </a:r>
            <a:endParaRPr sz="1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har char=""/>
            </a:pPr>
            <a:endParaRPr sz="1800">
              <a:latin typeface="Times New Roman"/>
              <a:cs typeface="Times New Roman"/>
            </a:endParaRPr>
          </a:p>
          <a:p>
            <a:pPr marL="213360" indent="-201295">
              <a:lnSpc>
                <a:spcPct val="100000"/>
              </a:lnSpc>
              <a:spcBef>
                <a:spcPts val="1270"/>
              </a:spcBef>
              <a:buFont typeface="Wingdings"/>
              <a:buChar char=""/>
              <a:tabLst>
                <a:tab pos="213995" algn="l"/>
              </a:tabLst>
            </a:pPr>
            <a:r>
              <a:rPr sz="1650" spc="10" dirty="0">
                <a:solidFill>
                  <a:srgbClr val="FFFFFF"/>
                </a:solidFill>
                <a:latin typeface="Times New Roman"/>
                <a:cs typeface="Times New Roman"/>
              </a:rPr>
              <a:t>Diagram</a:t>
            </a:r>
            <a:r>
              <a:rPr sz="16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illustrates</a:t>
            </a:r>
            <a:r>
              <a:rPr sz="16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16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15" dirty="0">
                <a:solidFill>
                  <a:srgbClr val="FFFFFF"/>
                </a:solidFill>
                <a:latin typeface="Times New Roman"/>
                <a:cs typeface="Times New Roman"/>
              </a:rPr>
              <a:t>open</a:t>
            </a:r>
            <a:r>
              <a:rPr sz="16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collector</a:t>
            </a:r>
            <a:r>
              <a:rPr sz="16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sz="16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configuration.</a:t>
            </a:r>
            <a:endParaRPr sz="165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75960" y="2695956"/>
            <a:ext cx="4727447" cy="2927603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8003" y="2238755"/>
            <a:ext cx="6108192" cy="406298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8295" y="2763011"/>
            <a:ext cx="6012180" cy="248716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1298" y="1637760"/>
            <a:ext cx="3439160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40" dirty="0">
                <a:solidFill>
                  <a:srgbClr val="FF0000"/>
                </a:solidFill>
              </a:rPr>
              <a:t>R</a:t>
            </a:r>
            <a:r>
              <a:rPr sz="3850" spc="-50" dirty="0">
                <a:solidFill>
                  <a:srgbClr val="FF0000"/>
                </a:solidFill>
              </a:rPr>
              <a:t>e</a:t>
            </a:r>
            <a:r>
              <a:rPr sz="3850" spc="-35" dirty="0">
                <a:solidFill>
                  <a:srgbClr val="FF0000"/>
                </a:solidFill>
              </a:rPr>
              <a:t>a</a:t>
            </a:r>
            <a:r>
              <a:rPr sz="3850" dirty="0">
                <a:solidFill>
                  <a:srgbClr val="FF0000"/>
                </a:solidFill>
              </a:rPr>
              <a:t>l</a:t>
            </a:r>
            <a:r>
              <a:rPr sz="3850" spc="-185" dirty="0">
                <a:solidFill>
                  <a:srgbClr val="FF0000"/>
                </a:solidFill>
              </a:rPr>
              <a:t> </a:t>
            </a:r>
            <a:r>
              <a:rPr sz="3850" spc="-100" dirty="0">
                <a:solidFill>
                  <a:srgbClr val="FF0000"/>
                </a:solidFill>
              </a:rPr>
              <a:t>T</a:t>
            </a:r>
            <a:r>
              <a:rPr sz="3850" spc="-35" dirty="0">
                <a:solidFill>
                  <a:srgbClr val="FF0000"/>
                </a:solidFill>
              </a:rPr>
              <a:t>i</a:t>
            </a:r>
            <a:r>
              <a:rPr sz="3850" spc="-45" dirty="0">
                <a:solidFill>
                  <a:srgbClr val="FF0000"/>
                </a:solidFill>
              </a:rPr>
              <a:t>m</a:t>
            </a:r>
            <a:r>
              <a:rPr sz="3850" spc="5" dirty="0">
                <a:solidFill>
                  <a:srgbClr val="FF0000"/>
                </a:solidFill>
              </a:rPr>
              <a:t>e</a:t>
            </a:r>
            <a:r>
              <a:rPr sz="3850" spc="-90" dirty="0">
                <a:solidFill>
                  <a:srgbClr val="FF0000"/>
                </a:solidFill>
              </a:rPr>
              <a:t> </a:t>
            </a:r>
            <a:r>
              <a:rPr sz="3850" spc="-40" dirty="0">
                <a:solidFill>
                  <a:srgbClr val="FF0000"/>
                </a:solidFill>
              </a:rPr>
              <a:t>C</a:t>
            </a:r>
            <a:r>
              <a:rPr sz="3850" spc="-70" dirty="0">
                <a:solidFill>
                  <a:srgbClr val="FF0000"/>
                </a:solidFill>
              </a:rPr>
              <a:t>l</a:t>
            </a:r>
            <a:r>
              <a:rPr sz="3850" spc="-35" dirty="0">
                <a:solidFill>
                  <a:srgbClr val="FF0000"/>
                </a:solidFill>
              </a:rPr>
              <a:t>o</a:t>
            </a:r>
            <a:r>
              <a:rPr sz="3850" spc="-50" dirty="0">
                <a:solidFill>
                  <a:srgbClr val="FF0000"/>
                </a:solidFill>
              </a:rPr>
              <a:t>c</a:t>
            </a:r>
            <a:r>
              <a:rPr sz="3850" spc="5" dirty="0">
                <a:solidFill>
                  <a:srgbClr val="FF0000"/>
                </a:solidFill>
              </a:rPr>
              <a:t>k</a:t>
            </a:r>
            <a:endParaRPr sz="38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8232" y="2558796"/>
            <a:ext cx="5507735" cy="27111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0779" y="2729483"/>
            <a:ext cx="5882639" cy="277825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2867" y="2189988"/>
            <a:ext cx="5949696" cy="4162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2616708"/>
            <a:ext cx="6534912" cy="36347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2289048"/>
            <a:ext cx="5981700" cy="39669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4807" y="1940051"/>
            <a:ext cx="5696711" cy="43571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5652" y="1757172"/>
            <a:ext cx="7499603" cy="45735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0548" y="1107495"/>
            <a:ext cx="4984115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25" dirty="0">
                <a:solidFill>
                  <a:srgbClr val="3F3F3F"/>
                </a:solidFill>
              </a:rPr>
              <a:t>E</a:t>
            </a:r>
            <a:r>
              <a:rPr sz="3850" spc="-75" dirty="0">
                <a:solidFill>
                  <a:srgbClr val="3F3F3F"/>
                </a:solidFill>
              </a:rPr>
              <a:t>x</a:t>
            </a:r>
            <a:r>
              <a:rPr sz="3850" spc="-35" dirty="0">
                <a:solidFill>
                  <a:srgbClr val="3F3F3F"/>
                </a:solidFill>
              </a:rPr>
              <a:t>a</a:t>
            </a:r>
            <a:r>
              <a:rPr sz="3850" spc="-45" dirty="0">
                <a:solidFill>
                  <a:srgbClr val="3F3F3F"/>
                </a:solidFill>
              </a:rPr>
              <a:t>m</a:t>
            </a:r>
            <a:r>
              <a:rPr sz="3850" spc="-60" dirty="0">
                <a:solidFill>
                  <a:srgbClr val="3F3F3F"/>
                </a:solidFill>
              </a:rPr>
              <a:t>p</a:t>
            </a:r>
            <a:r>
              <a:rPr sz="3850" spc="-35" dirty="0">
                <a:solidFill>
                  <a:srgbClr val="3F3F3F"/>
                </a:solidFill>
              </a:rPr>
              <a:t>l</a:t>
            </a:r>
            <a:r>
              <a:rPr sz="3850" spc="-50" dirty="0">
                <a:solidFill>
                  <a:srgbClr val="3F3F3F"/>
                </a:solidFill>
              </a:rPr>
              <a:t>e</a:t>
            </a:r>
            <a:r>
              <a:rPr sz="3850" dirty="0">
                <a:solidFill>
                  <a:srgbClr val="3F3F3F"/>
                </a:solidFill>
              </a:rPr>
              <a:t>:</a:t>
            </a:r>
            <a:r>
              <a:rPr sz="3850" spc="-90" dirty="0">
                <a:solidFill>
                  <a:srgbClr val="3F3F3F"/>
                </a:solidFill>
              </a:rPr>
              <a:t> </a:t>
            </a:r>
            <a:r>
              <a:rPr sz="3850" spc="-45" dirty="0">
                <a:solidFill>
                  <a:srgbClr val="3F3F3F"/>
                </a:solidFill>
              </a:rPr>
              <a:t>M</a:t>
            </a:r>
            <a:r>
              <a:rPr sz="3850" spc="-35" dirty="0">
                <a:solidFill>
                  <a:srgbClr val="3F3F3F"/>
                </a:solidFill>
              </a:rPr>
              <a:t>o</a:t>
            </a:r>
            <a:r>
              <a:rPr sz="3850" spc="-55" dirty="0">
                <a:solidFill>
                  <a:srgbClr val="3F3F3F"/>
                </a:solidFill>
              </a:rPr>
              <a:t>t</a:t>
            </a:r>
            <a:r>
              <a:rPr sz="3850" spc="-35" dirty="0">
                <a:solidFill>
                  <a:srgbClr val="3F3F3F"/>
                </a:solidFill>
              </a:rPr>
              <a:t>o</a:t>
            </a:r>
            <a:r>
              <a:rPr sz="3850" spc="5" dirty="0">
                <a:solidFill>
                  <a:srgbClr val="3F3F3F"/>
                </a:solidFill>
              </a:rPr>
              <a:t>r</a:t>
            </a:r>
            <a:r>
              <a:rPr sz="3850" spc="-245" dirty="0">
                <a:solidFill>
                  <a:srgbClr val="3F3F3F"/>
                </a:solidFill>
              </a:rPr>
              <a:t> </a:t>
            </a:r>
            <a:r>
              <a:rPr sz="3850" spc="-385" dirty="0">
                <a:solidFill>
                  <a:srgbClr val="3F3F3F"/>
                </a:solidFill>
              </a:rPr>
              <a:t>V</a:t>
            </a:r>
            <a:r>
              <a:rPr sz="3850" spc="-50" dirty="0">
                <a:solidFill>
                  <a:srgbClr val="3F3F3F"/>
                </a:solidFill>
              </a:rPr>
              <a:t>e</a:t>
            </a:r>
            <a:r>
              <a:rPr sz="3850" spc="-60" dirty="0">
                <a:solidFill>
                  <a:srgbClr val="3F3F3F"/>
                </a:solidFill>
              </a:rPr>
              <a:t>h</a:t>
            </a:r>
            <a:r>
              <a:rPr sz="3850" spc="-35" dirty="0">
                <a:solidFill>
                  <a:srgbClr val="3F3F3F"/>
                </a:solidFill>
              </a:rPr>
              <a:t>i</a:t>
            </a:r>
            <a:r>
              <a:rPr sz="3850" spc="-50" dirty="0">
                <a:solidFill>
                  <a:srgbClr val="3F3F3F"/>
                </a:solidFill>
              </a:rPr>
              <a:t>c</a:t>
            </a:r>
            <a:r>
              <a:rPr sz="3850" spc="-70" dirty="0">
                <a:solidFill>
                  <a:srgbClr val="3F3F3F"/>
                </a:solidFill>
              </a:rPr>
              <a:t>l</a:t>
            </a:r>
            <a:r>
              <a:rPr sz="3850" spc="5" dirty="0">
                <a:solidFill>
                  <a:srgbClr val="3F3F3F"/>
                </a:solidFill>
              </a:rPr>
              <a:t>e</a:t>
            </a:r>
            <a:endParaRPr sz="38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9713" y="3128159"/>
            <a:ext cx="2807970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450" dirty="0">
                <a:solidFill>
                  <a:srgbClr val="3F3F3F"/>
                </a:solidFill>
                <a:latin typeface="Arial"/>
                <a:cs typeface="Arial"/>
              </a:rPr>
              <a:t>E</a:t>
            </a:r>
            <a:r>
              <a:rPr sz="3850" spc="-229" dirty="0">
                <a:solidFill>
                  <a:srgbClr val="3F3F3F"/>
                </a:solidFill>
                <a:latin typeface="Arial"/>
                <a:cs typeface="Arial"/>
              </a:rPr>
              <a:t>n</a:t>
            </a:r>
            <a:r>
              <a:rPr sz="3850" spc="-275" dirty="0">
                <a:solidFill>
                  <a:srgbClr val="3F3F3F"/>
                </a:solidFill>
                <a:latin typeface="Arial"/>
                <a:cs typeface="Arial"/>
              </a:rPr>
              <a:t>d</a:t>
            </a:r>
            <a:r>
              <a:rPr sz="3850" spc="-140" dirty="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sz="3850" spc="-345" dirty="0">
                <a:solidFill>
                  <a:srgbClr val="3F3F3F"/>
                </a:solidFill>
                <a:latin typeface="Arial"/>
                <a:cs typeface="Arial"/>
              </a:rPr>
              <a:t>o</a:t>
            </a:r>
            <a:r>
              <a:rPr sz="3850" spc="-125" dirty="0">
                <a:solidFill>
                  <a:srgbClr val="3F3F3F"/>
                </a:solidFill>
                <a:latin typeface="Arial"/>
                <a:cs typeface="Arial"/>
              </a:rPr>
              <a:t>f</a:t>
            </a:r>
            <a:r>
              <a:rPr sz="3850" spc="-105" dirty="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sz="3850" spc="-425" dirty="0">
                <a:solidFill>
                  <a:srgbClr val="3F3F3F"/>
                </a:solidFill>
                <a:latin typeface="Arial"/>
                <a:cs typeface="Arial"/>
              </a:rPr>
              <a:t>U</a:t>
            </a:r>
            <a:r>
              <a:rPr sz="3850" spc="-235" dirty="0">
                <a:solidFill>
                  <a:srgbClr val="3F3F3F"/>
                </a:solidFill>
                <a:latin typeface="Arial"/>
                <a:cs typeface="Arial"/>
              </a:rPr>
              <a:t>N</a:t>
            </a:r>
            <a:r>
              <a:rPr sz="3850" spc="-105" dirty="0">
                <a:solidFill>
                  <a:srgbClr val="3F3F3F"/>
                </a:solidFill>
                <a:latin typeface="Arial"/>
                <a:cs typeface="Arial"/>
              </a:rPr>
              <a:t>I</a:t>
            </a:r>
            <a:r>
              <a:rPr sz="3850" spc="-620" dirty="0">
                <a:solidFill>
                  <a:srgbClr val="3F3F3F"/>
                </a:solidFill>
                <a:latin typeface="Arial"/>
                <a:cs typeface="Arial"/>
              </a:rPr>
              <a:t>T</a:t>
            </a:r>
            <a:r>
              <a:rPr sz="3850" spc="-320" dirty="0">
                <a:solidFill>
                  <a:srgbClr val="3F3F3F"/>
                </a:solidFill>
                <a:latin typeface="Arial"/>
                <a:cs typeface="Arial"/>
              </a:rPr>
              <a:t>-</a:t>
            </a:r>
            <a:r>
              <a:rPr sz="3850" spc="-105" dirty="0">
                <a:solidFill>
                  <a:srgbClr val="3F3F3F"/>
                </a:solidFill>
                <a:latin typeface="Arial"/>
                <a:cs typeface="Arial"/>
              </a:rPr>
              <a:t>II</a:t>
            </a:r>
            <a:endParaRPr sz="38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31" y="1617947"/>
            <a:ext cx="3802379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150" dirty="0"/>
              <a:t>Open</a:t>
            </a:r>
            <a:r>
              <a:rPr sz="3150" spc="-40" dirty="0"/>
              <a:t> </a:t>
            </a:r>
            <a:r>
              <a:rPr sz="3150" dirty="0"/>
              <a:t>Collector</a:t>
            </a:r>
            <a:r>
              <a:rPr sz="3150" spc="-20" dirty="0"/>
              <a:t> </a:t>
            </a:r>
            <a:r>
              <a:rPr sz="3150" dirty="0"/>
              <a:t>(Cont.)</a:t>
            </a:r>
            <a:endParaRPr sz="3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0085" y="2852366"/>
            <a:ext cx="9851390" cy="3106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13360" indent="-201295">
              <a:lnSpc>
                <a:spcPts val="1780"/>
              </a:lnSpc>
              <a:spcBef>
                <a:spcPts val="130"/>
              </a:spcBef>
              <a:buFont typeface="Wingdings"/>
              <a:buChar char=""/>
              <a:tabLst>
                <a:tab pos="213995" algn="l"/>
              </a:tabLst>
            </a:pP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550" spc="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spc="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sz="155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pin</a:t>
            </a:r>
            <a:r>
              <a:rPr sz="1550" spc="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55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function</a:t>
            </a:r>
            <a:r>
              <a:rPr sz="1550" spc="1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properly,</a:t>
            </a:r>
            <a:r>
              <a:rPr sz="1550" spc="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the</a:t>
            </a:r>
            <a:r>
              <a:rPr sz="1550" b="1" spc="18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55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output</a:t>
            </a:r>
            <a:r>
              <a:rPr sz="1550" b="1" spc="20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550" b="1" spc="5" dirty="0">
                <a:solidFill>
                  <a:srgbClr val="F9D4A1"/>
                </a:solidFill>
                <a:latin typeface="Times New Roman"/>
                <a:cs typeface="Times New Roman"/>
              </a:rPr>
              <a:t>pin</a:t>
            </a:r>
            <a:r>
              <a:rPr sz="1550" b="1" spc="19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55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should</a:t>
            </a:r>
            <a:r>
              <a:rPr sz="1550" b="1" spc="19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550" b="1" dirty="0">
                <a:solidFill>
                  <a:srgbClr val="F9D4A1"/>
                </a:solidFill>
                <a:latin typeface="Times New Roman"/>
                <a:cs typeface="Times New Roman"/>
              </a:rPr>
              <a:t>be</a:t>
            </a:r>
            <a:r>
              <a:rPr sz="1550" b="1" spc="19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550" b="1" spc="5" dirty="0">
                <a:solidFill>
                  <a:srgbClr val="F9D4A1"/>
                </a:solidFill>
                <a:latin typeface="Times New Roman"/>
                <a:cs typeface="Times New Roman"/>
              </a:rPr>
              <a:t>pulled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155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55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spc="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desired</a:t>
            </a:r>
            <a:r>
              <a:rPr sz="1550" spc="20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voltage</a:t>
            </a:r>
            <a:r>
              <a:rPr sz="1550" spc="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55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spc="1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o/p</a:t>
            </a:r>
            <a:r>
              <a:rPr sz="155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device,</a:t>
            </a:r>
            <a:endParaRPr sz="1550">
              <a:latin typeface="Times New Roman"/>
              <a:cs typeface="Times New Roman"/>
            </a:endParaRPr>
          </a:p>
          <a:p>
            <a:pPr marL="213360">
              <a:lnSpc>
                <a:spcPts val="1780"/>
              </a:lnSpc>
            </a:pPr>
            <a:r>
              <a:rPr sz="155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through</a:t>
            </a:r>
            <a:r>
              <a:rPr sz="1550" b="1" spc="-3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550" b="1" spc="15" dirty="0">
                <a:solidFill>
                  <a:srgbClr val="F9D4A1"/>
                </a:solidFill>
                <a:latin typeface="Times New Roman"/>
                <a:cs typeface="Times New Roman"/>
              </a:rPr>
              <a:t>a</a:t>
            </a:r>
            <a:r>
              <a:rPr sz="1550" b="1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55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pull-up</a:t>
            </a:r>
            <a:r>
              <a:rPr sz="1550" b="1" spc="-1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550" b="1" spc="5" dirty="0">
                <a:solidFill>
                  <a:srgbClr val="F9D4A1"/>
                </a:solidFill>
                <a:latin typeface="Times New Roman"/>
                <a:cs typeface="Times New Roman"/>
              </a:rPr>
              <a:t>resistor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1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213360" indent="-201295">
              <a:lnSpc>
                <a:spcPct val="100000"/>
              </a:lnSpc>
              <a:spcBef>
                <a:spcPts val="1345"/>
              </a:spcBef>
              <a:buFont typeface="Wingdings"/>
              <a:buChar char=""/>
              <a:tabLst>
                <a:tab pos="213995" algn="l"/>
              </a:tabLst>
            </a:pP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sz="15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signal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of the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IC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5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fed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base of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an open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collector</a:t>
            </a:r>
            <a:r>
              <a:rPr sz="15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transistor.</a:t>
            </a:r>
            <a:endParaRPr sz="1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1700">
              <a:latin typeface="Times New Roman"/>
              <a:cs typeface="Times New Roman"/>
            </a:endParaRPr>
          </a:p>
          <a:p>
            <a:pPr marL="213360" indent="-201295">
              <a:lnSpc>
                <a:spcPct val="100000"/>
              </a:lnSpc>
              <a:spcBef>
                <a:spcPts val="1360"/>
              </a:spcBef>
              <a:buFont typeface="Wingdings"/>
              <a:buChar char=""/>
              <a:tabLst>
                <a:tab pos="213995" algn="l"/>
              </a:tabLst>
            </a:pP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When</a:t>
            </a:r>
            <a:r>
              <a:rPr sz="15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base</a:t>
            </a:r>
            <a:r>
              <a:rPr sz="15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drive</a:t>
            </a:r>
            <a:r>
              <a:rPr sz="15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transistor</a:t>
            </a:r>
            <a:r>
              <a:rPr sz="15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b="1" spc="25" dirty="0">
                <a:solidFill>
                  <a:srgbClr val="F9D4A1"/>
                </a:solidFill>
                <a:latin typeface="Times New Roman"/>
                <a:cs typeface="Times New Roman"/>
              </a:rPr>
              <a:t>ON</a:t>
            </a:r>
            <a:r>
              <a:rPr sz="1550" b="1" spc="-1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collector</a:t>
            </a:r>
            <a:r>
              <a:rPr sz="15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5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in open state,</a:t>
            </a:r>
            <a:r>
              <a:rPr sz="15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b="1" spc="15" dirty="0">
                <a:solidFill>
                  <a:srgbClr val="F9D4A1"/>
                </a:solidFill>
                <a:latin typeface="Times New Roman"/>
                <a:cs typeface="Times New Roman"/>
              </a:rPr>
              <a:t>o/p</a:t>
            </a:r>
            <a:r>
              <a:rPr sz="1550" b="1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55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pin</a:t>
            </a:r>
            <a:r>
              <a:rPr sz="1550" b="1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55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floats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1550">
              <a:latin typeface="Times New Roman"/>
              <a:cs typeface="Times New Roman"/>
            </a:endParaRPr>
          </a:p>
          <a:p>
            <a:pPr marL="213360" indent="-201295">
              <a:lnSpc>
                <a:spcPct val="100000"/>
              </a:lnSpc>
              <a:spcBef>
                <a:spcPts val="720"/>
              </a:spcBef>
              <a:buFont typeface="Wingdings"/>
              <a:buChar char=""/>
              <a:tabLst>
                <a:tab pos="213995" algn="l"/>
              </a:tabLst>
            </a:pP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state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also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known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‘high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impedance’</a:t>
            </a:r>
            <a:r>
              <a:rPr sz="1550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state.</a:t>
            </a:r>
            <a:r>
              <a:rPr sz="15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Here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 the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is neither</a:t>
            </a:r>
            <a:r>
              <a:rPr sz="15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driven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logic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‘high’</a:t>
            </a:r>
            <a:r>
              <a:rPr sz="155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nor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 logic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‘low’.</a:t>
            </a:r>
            <a:endParaRPr sz="1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1700">
              <a:latin typeface="Times New Roman"/>
              <a:cs typeface="Times New Roman"/>
            </a:endParaRPr>
          </a:p>
          <a:p>
            <a:pPr marL="213360" indent="-201295">
              <a:lnSpc>
                <a:spcPct val="100000"/>
              </a:lnSpc>
              <a:spcBef>
                <a:spcPts val="1345"/>
              </a:spcBef>
              <a:buFont typeface="Wingdings"/>
              <a:buChar char=""/>
              <a:tabLst>
                <a:tab pos="213995" algn="l"/>
              </a:tabLst>
            </a:pP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If</a:t>
            </a:r>
            <a:r>
              <a:rPr sz="15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 pull-up</a:t>
            </a:r>
            <a:r>
              <a:rPr sz="15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resistor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connected</a:t>
            </a:r>
            <a:r>
              <a:rPr sz="15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to the o/p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pin,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when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base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 drive</a:t>
            </a:r>
            <a:r>
              <a:rPr sz="15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 ON,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o/p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pin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becomes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endParaRPr sz="1550">
              <a:latin typeface="Times New Roman"/>
              <a:cs typeface="Times New Roman"/>
            </a:endParaRPr>
          </a:p>
          <a:p>
            <a:pPr marL="213360" indent="-201295">
              <a:lnSpc>
                <a:spcPct val="100000"/>
              </a:lnSpc>
              <a:spcBef>
                <a:spcPts val="720"/>
              </a:spcBef>
              <a:buFont typeface="Wingdings"/>
              <a:buChar char=""/>
              <a:tabLst>
                <a:tab pos="213995" algn="l"/>
              </a:tabLst>
            </a:pP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logic</a:t>
            </a:r>
            <a:r>
              <a:rPr sz="15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(0</a:t>
            </a:r>
            <a:r>
              <a:rPr sz="15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V).</a:t>
            </a:r>
            <a:r>
              <a:rPr sz="15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15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5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pull-up</a:t>
            </a:r>
            <a:r>
              <a:rPr sz="15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resistor,</a:t>
            </a:r>
            <a:r>
              <a:rPr sz="15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if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base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driver</a:t>
            </a:r>
            <a:r>
              <a:rPr sz="15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0, the</a:t>
            </a:r>
            <a:r>
              <a:rPr sz="15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o/p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 be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 at</a:t>
            </a:r>
            <a:r>
              <a:rPr sz="15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logic</a:t>
            </a:r>
            <a:r>
              <a:rPr sz="15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high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Times New Roman"/>
                <a:cs typeface="Times New Roman"/>
              </a:rPr>
              <a:t>(Voltage</a:t>
            </a:r>
            <a:r>
              <a:rPr sz="15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Cambria Math"/>
                <a:cs typeface="Cambria Math"/>
              </a:rPr>
              <a:t>𝑉𝑐𝑐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).</a:t>
            </a:r>
            <a:endParaRPr sz="155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12407" y="1290828"/>
            <a:ext cx="2462783" cy="12786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5431" y="1617947"/>
            <a:ext cx="3802379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150" dirty="0"/>
              <a:t>Open</a:t>
            </a:r>
            <a:r>
              <a:rPr sz="3150" spc="-40" dirty="0"/>
              <a:t> </a:t>
            </a:r>
            <a:r>
              <a:rPr sz="3150" dirty="0"/>
              <a:t>Collector</a:t>
            </a:r>
            <a:r>
              <a:rPr sz="3150" spc="-20" dirty="0"/>
              <a:t> </a:t>
            </a:r>
            <a:r>
              <a:rPr sz="3150" dirty="0"/>
              <a:t>(Cont.)</a:t>
            </a:r>
            <a:endParaRPr sz="3150"/>
          </a:p>
        </p:txBody>
      </p:sp>
      <p:sp>
        <p:nvSpPr>
          <p:cNvPr id="4" name="object 4"/>
          <p:cNvSpPr txBox="1"/>
          <p:nvPr/>
        </p:nvSpPr>
        <p:spPr>
          <a:xfrm>
            <a:off x="520744" y="2818899"/>
            <a:ext cx="8968740" cy="2966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advantages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of open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collector</a:t>
            </a:r>
            <a:r>
              <a:rPr sz="17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embedded</a:t>
            </a:r>
            <a:r>
              <a:rPr sz="175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design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listed</a:t>
            </a:r>
            <a:r>
              <a:rPr sz="17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below:</a:t>
            </a:r>
            <a:endParaRPr sz="1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Times New Roman"/>
              <a:cs typeface="Times New Roman"/>
            </a:endParaRPr>
          </a:p>
          <a:p>
            <a:pPr marL="312420" marR="5080" indent="-300355" algn="just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313055" algn="l"/>
              </a:tabLst>
            </a:pP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750" spc="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facilitates</a:t>
            </a:r>
            <a:r>
              <a:rPr sz="1750" spc="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interfacing</a:t>
            </a:r>
            <a:r>
              <a:rPr sz="175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750" spc="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devices,</a:t>
            </a:r>
            <a:r>
              <a:rPr sz="1750" spc="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operating</a:t>
            </a:r>
            <a:r>
              <a:rPr sz="1750" b="1" spc="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b="1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1750" b="1" spc="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b="1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750" b="1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b="1" dirty="0">
                <a:solidFill>
                  <a:srgbClr val="FFFFFF"/>
                </a:solidFill>
                <a:latin typeface="Times New Roman"/>
                <a:cs typeface="Times New Roman"/>
              </a:rPr>
              <a:t>voltage</a:t>
            </a:r>
            <a:r>
              <a:rPr sz="1750" b="1" spc="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different</a:t>
            </a:r>
            <a:r>
              <a:rPr sz="1750" b="1" spc="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1750" spc="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1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IC,</a:t>
            </a:r>
            <a:r>
              <a:rPr sz="175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1750" spc="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750" spc="-4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IC. 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Thereby,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175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eliminates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need for additional interface circuits for connecting devices at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different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voltage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levels.</a:t>
            </a:r>
            <a:endParaRPr sz="1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Wingdings"/>
              <a:buChar char=""/>
            </a:pPr>
            <a:endParaRPr sz="1800">
              <a:latin typeface="Times New Roman"/>
              <a:cs typeface="Times New Roman"/>
            </a:endParaRPr>
          </a:p>
          <a:p>
            <a:pPr marL="312420" marR="6350" indent="-300355" algn="just">
              <a:lnSpc>
                <a:spcPct val="100299"/>
              </a:lnSpc>
              <a:buFont typeface="Wingdings"/>
              <a:buChar char=""/>
              <a:tabLst>
                <a:tab pos="313055" algn="l"/>
              </a:tabLst>
            </a:pP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An open collector configuration supports </a:t>
            </a:r>
            <a:r>
              <a:rPr sz="175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multi-drop </a:t>
            </a:r>
            <a:r>
              <a:rPr sz="175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connection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, i.e., </a:t>
            </a:r>
            <a:r>
              <a:rPr sz="175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connecting </a:t>
            </a:r>
            <a:r>
              <a:rPr sz="175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more </a:t>
            </a:r>
            <a:r>
              <a:rPr sz="175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than </a:t>
            </a:r>
            <a:r>
              <a:rPr sz="175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one open collector communication interfaces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like I2C, 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1-Wire,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etc. Please refer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to the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various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 interfaces</a:t>
            </a:r>
            <a:r>
              <a:rPr sz="17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described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Chapter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sz="17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under 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section</a:t>
            </a:r>
            <a:r>
              <a:rPr sz="17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‘Onboard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Communication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Interfaces’.</a:t>
            </a:r>
            <a:endParaRPr sz="1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Wingdings"/>
              <a:buChar char=""/>
            </a:pPr>
            <a:endParaRPr sz="1800">
              <a:latin typeface="Times New Roman"/>
              <a:cs typeface="Times New Roman"/>
            </a:endParaRPr>
          </a:p>
          <a:p>
            <a:pPr marL="312420" indent="-300355">
              <a:lnSpc>
                <a:spcPct val="100000"/>
              </a:lnSpc>
              <a:buFont typeface="Wingdings"/>
              <a:buChar char=""/>
              <a:tabLst>
                <a:tab pos="313055" algn="l"/>
              </a:tabLst>
            </a:pP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b="1" dirty="0">
                <a:solidFill>
                  <a:srgbClr val="FFFFFF"/>
                </a:solidFill>
                <a:latin typeface="Times New Roman"/>
                <a:cs typeface="Times New Roman"/>
              </a:rPr>
              <a:t>easy</a:t>
            </a:r>
            <a:r>
              <a:rPr sz="175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75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b="1" dirty="0">
                <a:solidFill>
                  <a:srgbClr val="FFFFFF"/>
                </a:solidFill>
                <a:latin typeface="Times New Roman"/>
                <a:cs typeface="Times New Roman"/>
              </a:rPr>
              <a:t>build</a:t>
            </a:r>
            <a:r>
              <a:rPr sz="175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‘Wired</a:t>
            </a:r>
            <a:r>
              <a:rPr sz="175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AND’</a:t>
            </a:r>
            <a:r>
              <a:rPr sz="175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‘Wired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OR’</a:t>
            </a:r>
            <a:r>
              <a:rPr sz="175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configuration</a:t>
            </a:r>
            <a:r>
              <a:rPr sz="17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open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collector</a:t>
            </a:r>
            <a:r>
              <a:rPr sz="17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lines.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303720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Tri-State</a:t>
            </a:r>
            <a:r>
              <a:rPr spc="-30" dirty="0"/>
              <a:t> </a:t>
            </a:r>
            <a:r>
              <a:rPr spc="-5" dirty="0"/>
              <a:t>Output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8769" y="2800647"/>
            <a:ext cx="9268460" cy="3498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6985" indent="-300355" algn="just">
              <a:lnSpc>
                <a:spcPct val="100299"/>
              </a:lnSpc>
              <a:spcBef>
                <a:spcPts val="95"/>
              </a:spcBef>
              <a:buFont typeface="Wingdings"/>
              <a:buChar char=""/>
              <a:tabLst>
                <a:tab pos="313055" algn="l"/>
              </a:tabLst>
            </a:pPr>
            <a:r>
              <a:rPr sz="175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750" b="1" spc="-5" dirty="0">
                <a:solidFill>
                  <a:srgbClr val="F9D4A1"/>
                </a:solidFill>
                <a:latin typeface="Times New Roman"/>
                <a:cs typeface="Times New Roman"/>
              </a:rPr>
              <a:t>output </a:t>
            </a:r>
            <a:r>
              <a:rPr sz="1750" b="1" dirty="0">
                <a:solidFill>
                  <a:srgbClr val="F9D4A1"/>
                </a:solidFill>
                <a:latin typeface="Times New Roman"/>
                <a:cs typeface="Times New Roman"/>
              </a:rPr>
              <a:t>of a </a:t>
            </a:r>
            <a:r>
              <a:rPr sz="1750" b="1" spc="-5" dirty="0">
                <a:solidFill>
                  <a:srgbClr val="F9D4A1"/>
                </a:solidFill>
                <a:latin typeface="Times New Roman"/>
                <a:cs typeface="Times New Roman"/>
              </a:rPr>
              <a:t>standard logic device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has two states, namely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‘Logic 0 (LOW)’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‘Logic 1 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(HIGH)’ whereas </a:t>
            </a:r>
            <a:r>
              <a:rPr sz="175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tri-state devices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have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three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states for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output, 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namely,</a:t>
            </a:r>
            <a:r>
              <a:rPr sz="1750" spc="3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‘Logic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0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(LOW)’,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 ‘Logic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(HIGH)’,</a:t>
            </a:r>
            <a:r>
              <a:rPr sz="17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‘High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Impedance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(FLOAT)’.</a:t>
            </a:r>
            <a:endParaRPr sz="1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Wingdings"/>
              <a:buChar char=""/>
            </a:pPr>
            <a:endParaRPr sz="1800">
              <a:latin typeface="Times New Roman"/>
              <a:cs typeface="Times New Roman"/>
            </a:endParaRPr>
          </a:p>
          <a:p>
            <a:pPr marL="312420" indent="-300355">
              <a:lnSpc>
                <a:spcPct val="100000"/>
              </a:lnSpc>
              <a:buFont typeface="Wingdings"/>
              <a:buChar char=""/>
              <a:tabLst>
                <a:tab pos="313055" algn="l"/>
              </a:tabLst>
            </a:pP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75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tri-state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logic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device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contains</a:t>
            </a:r>
            <a:r>
              <a:rPr sz="17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7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device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activation</a:t>
            </a:r>
            <a:r>
              <a:rPr sz="17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line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called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‘Device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Enable’.</a:t>
            </a:r>
            <a:endParaRPr sz="1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Wingdings"/>
              <a:buChar char=""/>
            </a:pPr>
            <a:endParaRPr sz="1800">
              <a:latin typeface="Times New Roman"/>
              <a:cs typeface="Times New Roman"/>
            </a:endParaRPr>
          </a:p>
          <a:p>
            <a:pPr marL="312420" marR="5080" indent="-300355" algn="just">
              <a:lnSpc>
                <a:spcPct val="100299"/>
              </a:lnSpc>
              <a:buFont typeface="Wingdings"/>
              <a:buChar char=""/>
              <a:tabLst>
                <a:tab pos="313055" algn="l"/>
              </a:tabLst>
            </a:pP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When</a:t>
            </a:r>
            <a:r>
              <a:rPr sz="17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‘Device</a:t>
            </a:r>
            <a:r>
              <a:rPr sz="1750" spc="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Enable’</a:t>
            </a:r>
            <a:r>
              <a:rPr sz="17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line</a:t>
            </a:r>
            <a:r>
              <a:rPr sz="17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75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b="1" dirty="0">
                <a:solidFill>
                  <a:srgbClr val="F9D4A1"/>
                </a:solidFill>
                <a:latin typeface="Times New Roman"/>
                <a:cs typeface="Times New Roman"/>
              </a:rPr>
              <a:t>activated</a:t>
            </a:r>
            <a:r>
              <a:rPr sz="1750" b="1" spc="6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(set</a:t>
            </a:r>
            <a:r>
              <a:rPr sz="175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175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‘Logic</a:t>
            </a:r>
            <a:r>
              <a:rPr sz="17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1’</a:t>
            </a:r>
            <a:r>
              <a:rPr sz="17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7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175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active</a:t>
            </a:r>
            <a:r>
              <a:rPr sz="175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‘HIGH’</a:t>
            </a:r>
            <a:r>
              <a:rPr sz="17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enable</a:t>
            </a:r>
            <a:r>
              <a:rPr sz="17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r>
              <a:rPr sz="175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1750" spc="-4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at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‘Logic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0’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an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active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‘LOW’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enable input),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device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acts like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normal logic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device and the 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17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any one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logic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conditions,</a:t>
            </a:r>
            <a:r>
              <a:rPr sz="17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‘Logic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(LOW)’</a:t>
            </a:r>
            <a:r>
              <a:rPr sz="175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‘Logic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(HIGH)’.</a:t>
            </a:r>
            <a:endParaRPr sz="1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Wingdings"/>
              <a:buChar char=""/>
            </a:pPr>
            <a:endParaRPr sz="1800">
              <a:latin typeface="Times New Roman"/>
              <a:cs typeface="Times New Roman"/>
            </a:endParaRPr>
          </a:p>
          <a:p>
            <a:pPr marL="312420" marR="5080" indent="-300355" algn="just">
              <a:lnSpc>
                <a:spcPct val="100299"/>
              </a:lnSpc>
              <a:buFont typeface="Wingdings"/>
              <a:buChar char=""/>
              <a:tabLst>
                <a:tab pos="313055" algn="l"/>
              </a:tabLst>
            </a:pP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When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‘Device Enable’ line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1750" b="1" spc="-5" dirty="0">
                <a:solidFill>
                  <a:srgbClr val="F9D4A1"/>
                </a:solidFill>
                <a:latin typeface="Times New Roman"/>
                <a:cs typeface="Times New Roman"/>
              </a:rPr>
              <a:t>de-activated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(set at ‘Logic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0’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for an active ‘HIGH’ enable input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and at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‘Logic 1’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an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active ‘LOW’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enable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input),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output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of the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logic device enters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in a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high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impedance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state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 the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device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said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in the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floating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state.</a:t>
            </a:r>
            <a:endParaRPr sz="175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0628" y="1287780"/>
            <a:ext cx="1842516" cy="12359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221488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Logic</a:t>
            </a:r>
            <a:r>
              <a:rPr spc="-75" dirty="0"/>
              <a:t> </a:t>
            </a:r>
            <a:r>
              <a:rPr dirty="0"/>
              <a:t>Gates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760" y="2602479"/>
            <a:ext cx="5695315" cy="28778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13360" marR="5080" indent="-201295" algn="just">
              <a:lnSpc>
                <a:spcPts val="1700"/>
              </a:lnSpc>
              <a:spcBef>
                <a:spcPts val="320"/>
              </a:spcBef>
              <a:buFont typeface="Wingdings"/>
              <a:buChar char=""/>
              <a:tabLst>
                <a:tab pos="213995" algn="l"/>
              </a:tabLst>
            </a:pP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Logic gates are </a:t>
            </a:r>
            <a:r>
              <a:rPr sz="155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the building blocks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digital circuits.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Logic gates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control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flow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 of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digital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 information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 by</a:t>
            </a:r>
            <a:r>
              <a:rPr sz="15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performing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 a</a:t>
            </a:r>
            <a:r>
              <a:rPr sz="15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logical </a:t>
            </a:r>
            <a:r>
              <a:rPr sz="1550" spc="-3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operation</a:t>
            </a:r>
            <a:r>
              <a:rPr sz="15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5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signals.</a:t>
            </a:r>
            <a:endParaRPr sz="1550">
              <a:latin typeface="Times New Roman"/>
              <a:cs typeface="Times New Roman"/>
            </a:endParaRPr>
          </a:p>
          <a:p>
            <a:pPr marL="213360" marR="5715" indent="-201295" algn="just">
              <a:lnSpc>
                <a:spcPts val="1700"/>
              </a:lnSpc>
              <a:spcBef>
                <a:spcPts val="890"/>
              </a:spcBef>
              <a:buFont typeface="Wingdings"/>
              <a:buChar char=""/>
              <a:tabLst>
                <a:tab pos="213995" algn="l"/>
              </a:tabLst>
            </a:pP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Depending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on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the logical operation,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the logic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gates used in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digital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 design are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classified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into-AND,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OR,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XOR, </a:t>
            </a:r>
            <a:r>
              <a:rPr sz="1550" spc="-20" dirty="0">
                <a:solidFill>
                  <a:srgbClr val="FFFFFF"/>
                </a:solidFill>
                <a:latin typeface="Times New Roman"/>
                <a:cs typeface="Times New Roman"/>
              </a:rPr>
              <a:t>NOT,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NAND, </a:t>
            </a:r>
            <a:r>
              <a:rPr sz="1550" spc="20" dirty="0">
                <a:solidFill>
                  <a:srgbClr val="FFFFFF"/>
                </a:solidFill>
                <a:latin typeface="Times New Roman"/>
                <a:cs typeface="Times New Roman"/>
              </a:rPr>
              <a:t>NOR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15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XNOR.</a:t>
            </a:r>
            <a:endParaRPr sz="1550">
              <a:latin typeface="Times New Roman"/>
              <a:cs typeface="Times New Roman"/>
            </a:endParaRPr>
          </a:p>
          <a:p>
            <a:pPr marL="213360" marR="6350" indent="-201295">
              <a:lnSpc>
                <a:spcPts val="1700"/>
              </a:lnSpc>
              <a:spcBef>
                <a:spcPts val="890"/>
              </a:spcBef>
              <a:buFont typeface="Wingdings"/>
              <a:buChar char=""/>
              <a:tabLst>
                <a:tab pos="213995" algn="l"/>
              </a:tabLst>
            </a:pP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spc="3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logical</a:t>
            </a:r>
            <a:r>
              <a:rPr sz="1550" spc="3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relationship</a:t>
            </a:r>
            <a:r>
              <a:rPr sz="1550" spc="3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sz="155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spc="3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sz="1550" spc="3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signal</a:t>
            </a:r>
            <a:r>
              <a:rPr sz="1550" spc="3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550" spc="2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spc="3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input </a:t>
            </a:r>
            <a:r>
              <a:rPr sz="1550" spc="-3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signals</a:t>
            </a:r>
            <a:r>
              <a:rPr sz="15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5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logic</a:t>
            </a:r>
            <a:r>
              <a:rPr sz="15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gate</a:t>
            </a:r>
            <a:r>
              <a:rPr sz="15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5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represented</a:t>
            </a:r>
            <a:endParaRPr sz="1550">
              <a:latin typeface="Times New Roman"/>
              <a:cs typeface="Times New Roman"/>
            </a:endParaRPr>
          </a:p>
          <a:p>
            <a:pPr marL="213360" indent="-201295">
              <a:lnSpc>
                <a:spcPct val="100000"/>
              </a:lnSpc>
              <a:spcBef>
                <a:spcPts val="705"/>
              </a:spcBef>
              <a:buFont typeface="Wingdings"/>
              <a:buChar char=""/>
              <a:tabLst>
                <a:tab pos="213995" algn="l"/>
              </a:tabLst>
            </a:pP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sz="15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5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truth</a:t>
            </a:r>
            <a:r>
              <a:rPr sz="15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table.</a:t>
            </a:r>
            <a:endParaRPr sz="1550">
              <a:latin typeface="Times New Roman"/>
              <a:cs typeface="Times New Roman"/>
            </a:endParaRPr>
          </a:p>
          <a:p>
            <a:pPr marL="213360" marR="6985" indent="-201295">
              <a:lnSpc>
                <a:spcPts val="1700"/>
              </a:lnSpc>
              <a:spcBef>
                <a:spcPts val="910"/>
              </a:spcBef>
              <a:buFont typeface="Wingdings"/>
              <a:buChar char=""/>
              <a:tabLst>
                <a:tab pos="213995" algn="l"/>
              </a:tabLst>
            </a:pP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Diagram</a:t>
            </a:r>
            <a:r>
              <a:rPr sz="1550" spc="2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illustrates</a:t>
            </a:r>
            <a:r>
              <a:rPr sz="1550" spc="2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spc="2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truth</a:t>
            </a:r>
            <a:r>
              <a:rPr sz="1550" spc="2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table</a:t>
            </a:r>
            <a:r>
              <a:rPr sz="1550" spc="2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550" spc="25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symbolic</a:t>
            </a:r>
            <a:r>
              <a:rPr sz="1550" spc="2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representation</a:t>
            </a:r>
            <a:r>
              <a:rPr sz="1550" spc="2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1550" spc="-3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each</a:t>
            </a:r>
            <a:r>
              <a:rPr sz="15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logic</a:t>
            </a:r>
            <a:r>
              <a:rPr sz="15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gate.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09132" y="2572511"/>
            <a:ext cx="4505325" cy="3255645"/>
            <a:chOff x="6009132" y="2572511"/>
            <a:chExt cx="4505325" cy="32556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5039" y="2601467"/>
              <a:ext cx="4451603" cy="31973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9132" y="2572511"/>
              <a:ext cx="4504943" cy="32552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25896" y="2589275"/>
              <a:ext cx="4471670" cy="3221990"/>
            </a:xfrm>
            <a:custGeom>
              <a:avLst/>
              <a:gdLst/>
              <a:ahLst/>
              <a:cxnLst/>
              <a:rect l="l" t="t" r="r" b="b"/>
              <a:pathLst>
                <a:path w="4471670" h="3221990">
                  <a:moveTo>
                    <a:pt x="0" y="0"/>
                  </a:moveTo>
                  <a:lnTo>
                    <a:pt x="4471415" y="0"/>
                  </a:lnTo>
                  <a:lnTo>
                    <a:pt x="4471415" y="3221736"/>
                  </a:lnTo>
                  <a:lnTo>
                    <a:pt x="0" y="3221736"/>
                  </a:lnTo>
                  <a:lnTo>
                    <a:pt x="0" y="0"/>
                  </a:lnTo>
                  <a:close/>
                </a:path>
              </a:pathLst>
            </a:custGeom>
            <a:ln w="335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26363" y="5576316"/>
            <a:ext cx="4058920" cy="1100455"/>
            <a:chOff x="626363" y="5576316"/>
            <a:chExt cx="4058920" cy="110045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272" y="5602223"/>
              <a:ext cx="4003547" cy="10439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363" y="5576316"/>
              <a:ext cx="4058411" cy="11003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43127" y="5593080"/>
              <a:ext cx="4025265" cy="1066800"/>
            </a:xfrm>
            <a:custGeom>
              <a:avLst/>
              <a:gdLst/>
              <a:ahLst/>
              <a:cxnLst/>
              <a:rect l="l" t="t" r="r" b="b"/>
              <a:pathLst>
                <a:path w="4025265" h="1066800">
                  <a:moveTo>
                    <a:pt x="0" y="0"/>
                  </a:moveTo>
                  <a:lnTo>
                    <a:pt x="4024883" y="0"/>
                  </a:lnTo>
                  <a:lnTo>
                    <a:pt x="4024883" y="1066799"/>
                  </a:lnTo>
                  <a:lnTo>
                    <a:pt x="0" y="1066799"/>
                  </a:lnTo>
                  <a:lnTo>
                    <a:pt x="0" y="0"/>
                  </a:lnTo>
                  <a:close/>
                </a:path>
              </a:pathLst>
            </a:custGeom>
            <a:ln w="335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574802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0" dirty="0">
                <a:latin typeface="Times New Roman"/>
                <a:cs typeface="Times New Roman"/>
              </a:rPr>
              <a:t>I/O</a:t>
            </a:r>
            <a:r>
              <a:rPr i="0" spc="-10" dirty="0">
                <a:latin typeface="Times New Roman"/>
                <a:cs typeface="Times New Roman"/>
              </a:rPr>
              <a:t> </a:t>
            </a:r>
            <a:r>
              <a:rPr i="0" spc="-5" dirty="0">
                <a:latin typeface="Times New Roman"/>
                <a:cs typeface="Times New Roman"/>
              </a:rPr>
              <a:t>Port</a:t>
            </a:r>
            <a:r>
              <a:rPr i="0" spc="-55" dirty="0">
                <a:latin typeface="Times New Roman"/>
                <a:cs typeface="Times New Roman"/>
              </a:rPr>
              <a:t> Types</a:t>
            </a:r>
            <a:r>
              <a:rPr i="0" spc="-15" dirty="0">
                <a:latin typeface="Times New Roman"/>
                <a:cs typeface="Times New Roman"/>
              </a:rPr>
              <a:t> </a:t>
            </a:r>
            <a:r>
              <a:rPr i="0" spc="5" dirty="0">
                <a:latin typeface="Times New Roman"/>
                <a:cs typeface="Times New Roman"/>
              </a:rPr>
              <a:t>with</a:t>
            </a:r>
            <a:r>
              <a:rPr i="0" spc="-5" dirty="0">
                <a:latin typeface="Times New Roman"/>
                <a:cs typeface="Times New Roman"/>
              </a:rPr>
              <a:t> Examples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2777885"/>
            <a:ext cx="8688070" cy="30492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50825" indent="-238760" algn="just">
              <a:lnSpc>
                <a:spcPct val="100000"/>
              </a:lnSpc>
              <a:spcBef>
                <a:spcPts val="38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Port</a:t>
            </a:r>
            <a:r>
              <a:rPr sz="2100" b="1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b="1" i="1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21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port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device</a:t>
            </a:r>
            <a:endParaRPr sz="2100">
              <a:latin typeface="Times New Roman"/>
              <a:cs typeface="Times New Roman"/>
            </a:endParaRPr>
          </a:p>
          <a:p>
            <a:pPr marL="614045" marR="5080" lvl="1" indent="-201295" algn="just">
              <a:lnSpc>
                <a:spcPct val="91300"/>
              </a:lnSpc>
              <a:spcBef>
                <a:spcPts val="495"/>
              </a:spcBef>
              <a:buSzPct val="94736"/>
              <a:buFont typeface="Wingdings"/>
              <a:buChar char=""/>
              <a:tabLst>
                <a:tab pos="614680" algn="l"/>
              </a:tabLst>
            </a:pP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receive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900" b="1" spc="10" dirty="0">
                <a:solidFill>
                  <a:srgbClr val="F6BF72"/>
                </a:solidFill>
                <a:latin typeface="Times New Roman"/>
                <a:cs typeface="Times New Roman"/>
              </a:rPr>
              <a:t>bytes </a:t>
            </a:r>
            <a:r>
              <a:rPr sz="1900" b="1" spc="5" dirty="0">
                <a:solidFill>
                  <a:srgbClr val="F6BF72"/>
                </a:solidFill>
                <a:latin typeface="Times New Roman"/>
                <a:cs typeface="Times New Roman"/>
              </a:rPr>
              <a:t>from </a:t>
            </a:r>
            <a:r>
              <a:rPr sz="1900" b="1" spc="10" dirty="0">
                <a:solidFill>
                  <a:srgbClr val="F6BF72"/>
                </a:solidFill>
                <a:latin typeface="Times New Roman"/>
                <a:cs typeface="Times New Roman"/>
              </a:rPr>
              <a:t>external peripheral(s) </a:t>
            </a:r>
            <a:r>
              <a:rPr sz="1900" b="1" spc="15" dirty="0">
                <a:solidFill>
                  <a:srgbClr val="F6BF72"/>
                </a:solidFill>
                <a:latin typeface="Times New Roman"/>
                <a:cs typeface="Times New Roman"/>
              </a:rPr>
              <a:t>[or </a:t>
            </a:r>
            <a:r>
              <a:rPr sz="1900" b="1" spc="10" dirty="0">
                <a:solidFill>
                  <a:srgbClr val="F6BF72"/>
                </a:solidFill>
                <a:latin typeface="Times New Roman"/>
                <a:cs typeface="Times New Roman"/>
              </a:rPr>
              <a:t>device(s) </a:t>
            </a:r>
            <a:r>
              <a:rPr sz="1900" b="1" spc="15" dirty="0">
                <a:solidFill>
                  <a:srgbClr val="F6BF72"/>
                </a:solidFill>
                <a:latin typeface="Times New Roman"/>
                <a:cs typeface="Times New Roman"/>
              </a:rPr>
              <a:t>or  </a:t>
            </a:r>
            <a:r>
              <a:rPr sz="1900" b="1" dirty="0">
                <a:solidFill>
                  <a:srgbClr val="F6BF72"/>
                </a:solidFill>
                <a:latin typeface="Times New Roman"/>
                <a:cs typeface="Times New Roman"/>
              </a:rPr>
              <a:t>processor(s) </a:t>
            </a:r>
            <a:r>
              <a:rPr sz="1900" b="1" spc="5" dirty="0">
                <a:solidFill>
                  <a:srgbClr val="F6BF72"/>
                </a:solidFill>
                <a:latin typeface="Times New Roman"/>
                <a:cs typeface="Times New Roman"/>
              </a:rPr>
              <a:t> </a:t>
            </a:r>
            <a:r>
              <a:rPr sz="1900" b="1" spc="15" dirty="0">
                <a:solidFill>
                  <a:srgbClr val="F6BF72"/>
                </a:solidFill>
                <a:latin typeface="Times New Roman"/>
                <a:cs typeface="Times New Roman"/>
              </a:rPr>
              <a:t>or</a:t>
            </a:r>
            <a:r>
              <a:rPr sz="1900" b="1" spc="20" dirty="0">
                <a:solidFill>
                  <a:srgbClr val="F6BF72"/>
                </a:solidFill>
                <a:latin typeface="Times New Roman"/>
                <a:cs typeface="Times New Roman"/>
              </a:rPr>
              <a:t> </a:t>
            </a:r>
            <a:r>
              <a:rPr sz="1900" b="1" spc="5" dirty="0">
                <a:solidFill>
                  <a:srgbClr val="F6BF72"/>
                </a:solidFill>
                <a:latin typeface="Times New Roman"/>
                <a:cs typeface="Times New Roman"/>
              </a:rPr>
              <a:t>controllers]</a:t>
            </a:r>
            <a:r>
              <a:rPr sz="1900" b="1" spc="10" dirty="0">
                <a:solidFill>
                  <a:srgbClr val="F6BF72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 reading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them,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later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 using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instructions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 executed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on 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processor</a:t>
            </a:r>
            <a:r>
              <a:rPr sz="19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endParaRPr sz="1900">
              <a:latin typeface="Times New Roman"/>
              <a:cs typeface="Times New Roman"/>
            </a:endParaRPr>
          </a:p>
          <a:p>
            <a:pPr marL="614045" marR="6350" lvl="1" indent="-201295" algn="just">
              <a:lnSpc>
                <a:spcPts val="2090"/>
              </a:lnSpc>
              <a:spcBef>
                <a:spcPts val="470"/>
              </a:spcBef>
              <a:buSzPct val="94736"/>
              <a:buFont typeface="Wingdings"/>
              <a:buChar char=""/>
              <a:tabLst>
                <a:tab pos="614680" algn="l"/>
              </a:tabLst>
            </a:pP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send</a:t>
            </a:r>
            <a:r>
              <a:rPr sz="1900" b="1" spc="1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the</a:t>
            </a:r>
            <a:r>
              <a:rPr sz="1900" b="1" spc="1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bytes</a:t>
            </a:r>
            <a:r>
              <a:rPr sz="1900" b="1" spc="1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F9D4A1"/>
                </a:solidFill>
                <a:latin typeface="Times New Roman"/>
                <a:cs typeface="Times New Roman"/>
              </a:rPr>
              <a:t>to</a:t>
            </a:r>
            <a:r>
              <a:rPr sz="1900" b="1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external</a:t>
            </a:r>
            <a:r>
              <a:rPr sz="1900" b="1" spc="1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900" b="1" spc="5" dirty="0">
                <a:solidFill>
                  <a:srgbClr val="F9D4A1"/>
                </a:solidFill>
                <a:latin typeface="Times New Roman"/>
                <a:cs typeface="Times New Roman"/>
              </a:rPr>
              <a:t>peripheral</a:t>
            </a:r>
            <a:r>
              <a:rPr sz="190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900" b="1" spc="15" dirty="0">
                <a:solidFill>
                  <a:srgbClr val="F9D4A1"/>
                </a:solidFill>
                <a:latin typeface="Times New Roman"/>
                <a:cs typeface="Times New Roman"/>
              </a:rPr>
              <a:t>or</a:t>
            </a:r>
            <a:r>
              <a:rPr sz="1900" b="1" spc="2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device</a:t>
            </a:r>
            <a:r>
              <a:rPr sz="1900" b="1" spc="15" dirty="0">
                <a:solidFill>
                  <a:srgbClr val="F9D4A1"/>
                </a:solidFill>
                <a:latin typeface="Times New Roman"/>
                <a:cs typeface="Times New Roman"/>
              </a:rPr>
              <a:t> or</a:t>
            </a:r>
            <a:r>
              <a:rPr sz="1900" b="1" spc="2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900" b="1" spc="5" dirty="0">
                <a:solidFill>
                  <a:srgbClr val="F9D4A1"/>
                </a:solidFill>
                <a:latin typeface="Times New Roman"/>
                <a:cs typeface="Times New Roman"/>
              </a:rPr>
              <a:t>processor</a:t>
            </a:r>
            <a:r>
              <a:rPr sz="190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900" b="1" spc="5" dirty="0">
                <a:solidFill>
                  <a:srgbClr val="F9D4A1"/>
                </a:solidFill>
                <a:latin typeface="Times New Roman"/>
                <a:cs typeface="Times New Roman"/>
              </a:rPr>
              <a:t>using </a:t>
            </a:r>
            <a:r>
              <a:rPr sz="190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 instructions</a:t>
            </a:r>
            <a:r>
              <a:rPr sz="1900" b="1" spc="-3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executed</a:t>
            </a:r>
            <a:r>
              <a:rPr sz="1900" b="1" spc="-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900" b="1" spc="15" dirty="0">
                <a:solidFill>
                  <a:srgbClr val="F9D4A1"/>
                </a:solidFill>
                <a:latin typeface="Times New Roman"/>
                <a:cs typeface="Times New Roman"/>
              </a:rPr>
              <a:t>on </a:t>
            </a:r>
            <a:r>
              <a:rPr sz="1900" b="1" spc="5" dirty="0">
                <a:solidFill>
                  <a:srgbClr val="F9D4A1"/>
                </a:solidFill>
                <a:latin typeface="Times New Roman"/>
                <a:cs typeface="Times New Roman"/>
              </a:rPr>
              <a:t>processor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Wingdings"/>
              <a:buChar char=""/>
            </a:pPr>
            <a:endParaRPr sz="2300">
              <a:latin typeface="Times New Roman"/>
              <a:cs typeface="Times New Roman"/>
            </a:endParaRPr>
          </a:p>
          <a:p>
            <a:pPr marL="614045" lvl="1" indent="-201295">
              <a:lnSpc>
                <a:spcPct val="100000"/>
              </a:lnSpc>
              <a:buSzPct val="94736"/>
              <a:buFont typeface="Wingdings"/>
              <a:buChar char=""/>
              <a:tabLst>
                <a:tab pos="614680" algn="l"/>
              </a:tabLst>
            </a:pP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900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Port</a:t>
            </a:r>
            <a:r>
              <a:rPr sz="19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connects</a:t>
            </a:r>
            <a:r>
              <a:rPr sz="19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to the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processor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F6BF72"/>
                </a:solidFill>
                <a:latin typeface="Times New Roman"/>
                <a:cs typeface="Times New Roman"/>
              </a:rPr>
              <a:t>address</a:t>
            </a:r>
            <a:r>
              <a:rPr sz="1900" b="1" spc="-25" dirty="0">
                <a:solidFill>
                  <a:srgbClr val="F6BF72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F6BF72"/>
                </a:solidFill>
                <a:latin typeface="Times New Roman"/>
                <a:cs typeface="Times New Roman"/>
              </a:rPr>
              <a:t>decoder</a:t>
            </a:r>
            <a:r>
              <a:rPr sz="1900" b="1" spc="-50" dirty="0">
                <a:solidFill>
                  <a:srgbClr val="F6BF72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15" dirty="0">
                <a:solidFill>
                  <a:srgbClr val="F9D4A1"/>
                </a:solidFill>
                <a:latin typeface="Times New Roman"/>
                <a:cs typeface="Times New Roman"/>
              </a:rPr>
              <a:t>system</a:t>
            </a:r>
            <a:r>
              <a:rPr sz="1900" b="1" spc="-1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buses.</a:t>
            </a:r>
            <a:endParaRPr sz="1900">
              <a:latin typeface="Times New Roman"/>
              <a:cs typeface="Times New Roman"/>
            </a:endParaRPr>
          </a:p>
          <a:p>
            <a:pPr marL="614045" marR="6350" lvl="1" indent="-201295" algn="just">
              <a:lnSpc>
                <a:spcPts val="2090"/>
              </a:lnSpc>
              <a:spcBef>
                <a:spcPts val="515"/>
              </a:spcBef>
              <a:buSzPct val="94736"/>
              <a:buFont typeface="Wingdings"/>
              <a:buChar char=""/>
              <a:tabLst>
                <a:tab pos="614680" algn="l"/>
              </a:tabLst>
            </a:pP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processor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uses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900" b="1" spc="5" dirty="0">
                <a:solidFill>
                  <a:srgbClr val="F6BF72"/>
                </a:solidFill>
                <a:latin typeface="Times New Roman"/>
                <a:cs typeface="Times New Roman"/>
              </a:rPr>
              <a:t>addresses </a:t>
            </a:r>
            <a:r>
              <a:rPr sz="1900" b="1" spc="20" dirty="0">
                <a:solidFill>
                  <a:srgbClr val="F6BF72"/>
                </a:solidFill>
                <a:latin typeface="Times New Roman"/>
                <a:cs typeface="Times New Roman"/>
              </a:rPr>
              <a:t>of </a:t>
            </a:r>
            <a:r>
              <a:rPr sz="1900" b="1" spc="10" dirty="0">
                <a:solidFill>
                  <a:srgbClr val="F6BF72"/>
                </a:solidFill>
                <a:latin typeface="Times New Roman"/>
                <a:cs typeface="Times New Roman"/>
              </a:rPr>
              <a:t>the </a:t>
            </a:r>
            <a:r>
              <a:rPr sz="1900" b="1" spc="5" dirty="0">
                <a:solidFill>
                  <a:srgbClr val="F6BF72"/>
                </a:solidFill>
                <a:latin typeface="Times New Roman"/>
                <a:cs typeface="Times New Roman"/>
              </a:rPr>
              <a:t>port-registers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1900" b="1" spc="10" dirty="0">
                <a:solidFill>
                  <a:srgbClr val="F6BF72"/>
                </a:solidFill>
                <a:latin typeface="Times New Roman"/>
                <a:cs typeface="Times New Roman"/>
              </a:rPr>
              <a:t>programming the </a:t>
            </a:r>
            <a:r>
              <a:rPr sz="1900" b="1" spc="15" dirty="0">
                <a:solidFill>
                  <a:srgbClr val="F6BF72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F6BF72"/>
                </a:solidFill>
                <a:latin typeface="Times New Roman"/>
                <a:cs typeface="Times New Roman"/>
              </a:rPr>
              <a:t>port</a:t>
            </a:r>
            <a:r>
              <a:rPr sz="1900" b="1" spc="5" dirty="0">
                <a:solidFill>
                  <a:srgbClr val="F6BF72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F6BF72"/>
                </a:solidFill>
                <a:latin typeface="Times New Roman"/>
                <a:cs typeface="Times New Roman"/>
              </a:rPr>
              <a:t>functions</a:t>
            </a:r>
            <a:r>
              <a:rPr sz="1900" b="1" spc="-25" dirty="0">
                <a:solidFill>
                  <a:srgbClr val="F6BF72"/>
                </a:solidFill>
                <a:latin typeface="Times New Roman"/>
                <a:cs typeface="Times New Roman"/>
              </a:rPr>
              <a:t> </a:t>
            </a:r>
            <a:r>
              <a:rPr sz="1900" b="1" spc="20" dirty="0">
                <a:solidFill>
                  <a:srgbClr val="F6BF72"/>
                </a:solidFill>
                <a:latin typeface="Times New Roman"/>
                <a:cs typeface="Times New Roman"/>
              </a:rPr>
              <a:t>or</a:t>
            </a:r>
            <a:r>
              <a:rPr sz="1900" b="1" spc="-35" dirty="0">
                <a:solidFill>
                  <a:srgbClr val="F6BF72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F6BF72"/>
                </a:solidFill>
                <a:latin typeface="Times New Roman"/>
                <a:cs typeface="Times New Roman"/>
              </a:rPr>
              <a:t>modes,</a:t>
            </a:r>
            <a:r>
              <a:rPr sz="1900" b="1" spc="-10" dirty="0">
                <a:solidFill>
                  <a:srgbClr val="F6BF72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F6BF72"/>
                </a:solidFill>
                <a:latin typeface="Times New Roman"/>
                <a:cs typeface="Times New Roman"/>
              </a:rPr>
              <a:t>reading</a:t>
            </a:r>
            <a:r>
              <a:rPr sz="1900" b="1" spc="-5" dirty="0">
                <a:solidFill>
                  <a:srgbClr val="F6BF72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F6BF72"/>
                </a:solidFill>
                <a:latin typeface="Times New Roman"/>
                <a:cs typeface="Times New Roman"/>
              </a:rPr>
              <a:t>port</a:t>
            </a:r>
            <a:r>
              <a:rPr sz="1900" b="1" spc="5" dirty="0">
                <a:solidFill>
                  <a:srgbClr val="F6BF72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F6BF72"/>
                </a:solidFill>
                <a:latin typeface="Times New Roman"/>
                <a:cs typeface="Times New Roman"/>
              </a:rPr>
              <a:t>status</a:t>
            </a:r>
            <a:r>
              <a:rPr sz="1900" b="1" spc="-20" dirty="0">
                <a:solidFill>
                  <a:srgbClr val="F6BF72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15" dirty="0">
                <a:solidFill>
                  <a:srgbClr val="F6BF72"/>
                </a:solidFill>
                <a:latin typeface="Times New Roman"/>
                <a:cs typeface="Times New Roman"/>
              </a:rPr>
              <a:t>writing</a:t>
            </a:r>
            <a:r>
              <a:rPr sz="1900" b="1" spc="-30" dirty="0">
                <a:solidFill>
                  <a:srgbClr val="F6BF72"/>
                </a:solidFill>
                <a:latin typeface="Times New Roman"/>
                <a:cs typeface="Times New Roman"/>
              </a:rPr>
              <a:t> </a:t>
            </a:r>
            <a:r>
              <a:rPr sz="1900" b="1" spc="15" dirty="0">
                <a:solidFill>
                  <a:srgbClr val="F6BF72"/>
                </a:solidFill>
                <a:latin typeface="Times New Roman"/>
                <a:cs typeface="Times New Roman"/>
              </a:rPr>
              <a:t>or</a:t>
            </a:r>
            <a:r>
              <a:rPr sz="1900" b="1" spc="-35" dirty="0">
                <a:solidFill>
                  <a:srgbClr val="F6BF72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F6BF72"/>
                </a:solidFill>
                <a:latin typeface="Times New Roman"/>
                <a:cs typeface="Times New Roman"/>
              </a:rPr>
              <a:t>reading</a:t>
            </a:r>
            <a:r>
              <a:rPr sz="1900" b="1" spc="-10" dirty="0">
                <a:solidFill>
                  <a:srgbClr val="F6BF72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F6BF72"/>
                </a:solidFill>
                <a:latin typeface="Times New Roman"/>
                <a:cs typeface="Times New Roman"/>
              </a:rPr>
              <a:t>bytes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293306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Port</a:t>
            </a:r>
            <a:r>
              <a:rPr spc="-65" dirty="0"/>
              <a:t> </a:t>
            </a:r>
            <a:r>
              <a:rPr dirty="0"/>
              <a:t>(examples)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3093149"/>
            <a:ext cx="5048250" cy="3307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825" indent="-238760">
              <a:lnSpc>
                <a:spcPct val="100000"/>
              </a:lnSpc>
              <a:spcBef>
                <a:spcPts val="100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SI</a:t>
            </a:r>
            <a:r>
              <a:rPr sz="21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serial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interface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8051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Wingdings"/>
              <a:buChar char=""/>
            </a:pPr>
            <a:endParaRPr sz="1850">
              <a:latin typeface="Times New Roman"/>
              <a:cs typeface="Times New Roman"/>
            </a:endParaRPr>
          </a:p>
          <a:p>
            <a:pPr marL="309245" indent="-297180">
              <a:lnSpc>
                <a:spcPct val="100000"/>
              </a:lnSpc>
              <a:buSzPct val="95238"/>
              <a:buFont typeface="Wingdings"/>
              <a:buChar char=""/>
              <a:tabLst>
                <a:tab pos="309880" algn="l"/>
              </a:tabLst>
            </a:pPr>
            <a:r>
              <a:rPr sz="2100" b="1" dirty="0">
                <a:solidFill>
                  <a:srgbClr val="FFFFFF"/>
                </a:solidFill>
                <a:latin typeface="Times New Roman"/>
                <a:cs typeface="Times New Roman"/>
              </a:rPr>
              <a:t>SPI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serial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peripheral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interface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68HC11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Wingdings"/>
              <a:buChar char=""/>
            </a:pPr>
            <a:endParaRPr sz="1850">
              <a:latin typeface="Times New Roman"/>
              <a:cs typeface="Times New Roman"/>
            </a:endParaRPr>
          </a:p>
          <a:p>
            <a:pPr marL="309245" indent="-297180">
              <a:lnSpc>
                <a:spcPct val="100000"/>
              </a:lnSpc>
              <a:buSzPct val="95238"/>
              <a:buFont typeface="Wingdings"/>
              <a:buChar char=""/>
              <a:tabLst>
                <a:tab pos="309880" algn="l"/>
              </a:tabLst>
            </a:pPr>
            <a:r>
              <a:rPr sz="21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PPI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parallel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peripheral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interface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8255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Wingdings"/>
              <a:buChar char=""/>
            </a:pPr>
            <a:endParaRPr sz="1850">
              <a:latin typeface="Times New Roman"/>
              <a:cs typeface="Times New Roman"/>
            </a:endParaRPr>
          </a:p>
          <a:p>
            <a:pPr marL="309245" indent="-297180">
              <a:lnSpc>
                <a:spcPct val="100000"/>
              </a:lnSpc>
              <a:buSzPct val="95238"/>
              <a:buFont typeface="Wingdings"/>
              <a:buChar char=""/>
              <a:tabLst>
                <a:tab pos="309880" algn="l"/>
              </a:tabLst>
            </a:pPr>
            <a:r>
              <a:rPr sz="21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Ports </a:t>
            </a:r>
            <a:r>
              <a:rPr sz="21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P0,</a:t>
            </a:r>
            <a:r>
              <a:rPr sz="21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P1,</a:t>
            </a:r>
            <a:r>
              <a:rPr sz="21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P2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P3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8051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Times New Roman"/>
                <a:cs typeface="Times New Roman"/>
              </a:rPr>
              <a:t>PA,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PB,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Wingdings"/>
              <a:buChar char=""/>
            </a:pPr>
            <a:endParaRPr sz="1850">
              <a:latin typeface="Times New Roman"/>
              <a:cs typeface="Times New Roman"/>
            </a:endParaRPr>
          </a:p>
          <a:p>
            <a:pPr marL="250825" indent="-238760">
              <a:lnSpc>
                <a:spcPct val="100000"/>
              </a:lnSpc>
              <a:spcBef>
                <a:spcPts val="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PC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PD</a:t>
            </a:r>
            <a:r>
              <a:rPr sz="21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68HC11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Wingdings"/>
              <a:buChar char=""/>
            </a:pPr>
            <a:endParaRPr sz="1850">
              <a:latin typeface="Times New Roman"/>
              <a:cs typeface="Times New Roman"/>
            </a:endParaRPr>
          </a:p>
          <a:p>
            <a:pPr marL="309245" indent="-297180">
              <a:lnSpc>
                <a:spcPct val="100000"/>
              </a:lnSpc>
              <a:spcBef>
                <a:spcPts val="5"/>
              </a:spcBef>
              <a:buSzPct val="95238"/>
              <a:buFont typeface="Wingdings"/>
              <a:buChar char=""/>
              <a:tabLst>
                <a:tab pos="309880" algn="l"/>
              </a:tabLst>
            </a:pPr>
            <a:r>
              <a:rPr sz="21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COM1</a:t>
            </a:r>
            <a:r>
              <a:rPr sz="21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COM2</a:t>
            </a:r>
            <a:r>
              <a:rPr sz="21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ports</a:t>
            </a:r>
            <a:r>
              <a:rPr sz="21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an IBM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PC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270446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CC"/>
                </a:solidFill>
              </a:rPr>
              <a:t>I/O</a:t>
            </a:r>
            <a:r>
              <a:rPr spc="-45" dirty="0">
                <a:solidFill>
                  <a:srgbClr val="FFFFCC"/>
                </a:solidFill>
              </a:rPr>
              <a:t> </a:t>
            </a:r>
            <a:r>
              <a:rPr dirty="0">
                <a:solidFill>
                  <a:srgbClr val="FFFFCC"/>
                </a:solidFill>
              </a:rPr>
              <a:t>Port</a:t>
            </a:r>
            <a:r>
              <a:rPr spc="-25" dirty="0">
                <a:solidFill>
                  <a:srgbClr val="FFFFCC"/>
                </a:solidFill>
              </a:rPr>
              <a:t> </a:t>
            </a:r>
            <a:r>
              <a:rPr spc="-30" dirty="0">
                <a:solidFill>
                  <a:srgbClr val="FFFFCC"/>
                </a:solidFill>
              </a:rPr>
              <a:t>Types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9026" y="2839974"/>
            <a:ext cx="4348480" cy="1609725"/>
            <a:chOff x="589026" y="2839974"/>
            <a:chExt cx="4348480" cy="1609725"/>
          </a:xfrm>
        </p:grpSpPr>
        <p:sp>
          <p:nvSpPr>
            <p:cNvPr id="4" name="object 4"/>
            <p:cNvSpPr/>
            <p:nvPr/>
          </p:nvSpPr>
          <p:spPr>
            <a:xfrm>
              <a:off x="597408" y="2848356"/>
              <a:ext cx="4331335" cy="1592580"/>
            </a:xfrm>
            <a:custGeom>
              <a:avLst/>
              <a:gdLst/>
              <a:ahLst/>
              <a:cxnLst/>
              <a:rect l="l" t="t" r="r" b="b"/>
              <a:pathLst>
                <a:path w="4331335" h="1592579">
                  <a:moveTo>
                    <a:pt x="4331208" y="1592579"/>
                  </a:moveTo>
                  <a:lnTo>
                    <a:pt x="0" y="1592579"/>
                  </a:lnTo>
                  <a:lnTo>
                    <a:pt x="0" y="0"/>
                  </a:lnTo>
                  <a:lnTo>
                    <a:pt x="4331208" y="0"/>
                  </a:lnTo>
                  <a:lnTo>
                    <a:pt x="4331208" y="1592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7408" y="2848356"/>
              <a:ext cx="4331335" cy="1592580"/>
            </a:xfrm>
            <a:custGeom>
              <a:avLst/>
              <a:gdLst/>
              <a:ahLst/>
              <a:cxnLst/>
              <a:rect l="l" t="t" r="r" b="b"/>
              <a:pathLst>
                <a:path w="4331335" h="1592579">
                  <a:moveTo>
                    <a:pt x="0" y="0"/>
                  </a:moveTo>
                  <a:lnTo>
                    <a:pt x="4331208" y="0"/>
                  </a:lnTo>
                  <a:lnTo>
                    <a:pt x="4331208" y="1592579"/>
                  </a:lnTo>
                  <a:lnTo>
                    <a:pt x="0" y="1592579"/>
                  </a:lnTo>
                  <a:lnTo>
                    <a:pt x="0" y="0"/>
                  </a:lnTo>
                  <a:close/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97408" y="2848356"/>
            <a:ext cx="4331335" cy="159258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299720" indent="-219710">
              <a:lnSpc>
                <a:spcPct val="100000"/>
              </a:lnSpc>
              <a:spcBef>
                <a:spcPts val="665"/>
              </a:spcBef>
              <a:buSzPct val="94736"/>
              <a:buFont typeface="Wingdings"/>
              <a:buChar char=""/>
              <a:tabLst>
                <a:tab pos="300355" algn="l"/>
              </a:tabLst>
            </a:pPr>
            <a:r>
              <a:rPr sz="19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Types</a:t>
            </a:r>
            <a:r>
              <a:rPr sz="1900" b="1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900" b="1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Serial</a:t>
            </a:r>
            <a:r>
              <a:rPr sz="1900" b="1" i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ports</a:t>
            </a:r>
            <a:endParaRPr sz="1900">
              <a:latin typeface="Times New Roman"/>
              <a:cs typeface="Times New Roman"/>
            </a:endParaRPr>
          </a:p>
          <a:p>
            <a:pPr marL="882015" lvl="1" indent="-401320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881380" algn="l"/>
                <a:tab pos="882650" algn="l"/>
              </a:tabLst>
            </a:pP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Synchronous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Serial</a:t>
            </a:r>
            <a:r>
              <a:rPr sz="17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endParaRPr sz="1750">
              <a:latin typeface="Times New Roman"/>
              <a:cs typeface="Times New Roman"/>
            </a:endParaRPr>
          </a:p>
          <a:p>
            <a:pPr marL="932180" lvl="1" indent="-451484">
              <a:lnSpc>
                <a:spcPct val="100000"/>
              </a:lnSpc>
              <a:spcBef>
                <a:spcPts val="15"/>
              </a:spcBef>
              <a:buClr>
                <a:srgbClr val="3666FF"/>
              </a:buClr>
              <a:buFont typeface="Calibri"/>
              <a:buAutoNum type="arabicPeriod"/>
              <a:tabLst>
                <a:tab pos="932180" algn="l"/>
                <a:tab pos="932815" algn="l"/>
              </a:tabLst>
            </a:pP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Synchronous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Serial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endParaRPr sz="1750">
              <a:latin typeface="Times New Roman"/>
              <a:cs typeface="Times New Roman"/>
            </a:endParaRPr>
          </a:p>
          <a:p>
            <a:pPr marL="932180" lvl="1" indent="-451484">
              <a:lnSpc>
                <a:spcPct val="100000"/>
              </a:lnSpc>
              <a:spcBef>
                <a:spcPts val="20"/>
              </a:spcBef>
              <a:buClr>
                <a:srgbClr val="3666FF"/>
              </a:buClr>
              <a:buFont typeface="Calibri"/>
              <a:buAutoNum type="arabicPeriod"/>
              <a:tabLst>
                <a:tab pos="932180" algn="l"/>
                <a:tab pos="932815" algn="l"/>
              </a:tabLst>
            </a:pP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Asynchronous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Serial</a:t>
            </a:r>
            <a:r>
              <a:rPr sz="1750" spc="-35" dirty="0">
                <a:solidFill>
                  <a:srgbClr val="FFFFFF"/>
                </a:solidFill>
                <a:latin typeface="Times New Roman"/>
                <a:cs typeface="Times New Roman"/>
              </a:rPr>
              <a:t> UART</a:t>
            </a:r>
            <a:r>
              <a:rPr sz="17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endParaRPr sz="1750">
              <a:latin typeface="Times New Roman"/>
              <a:cs typeface="Times New Roman"/>
            </a:endParaRPr>
          </a:p>
          <a:p>
            <a:pPr marL="932180" lvl="1" indent="-451484">
              <a:lnSpc>
                <a:spcPct val="100000"/>
              </a:lnSpc>
              <a:spcBef>
                <a:spcPts val="25"/>
              </a:spcBef>
              <a:buClr>
                <a:srgbClr val="3666FF"/>
              </a:buClr>
              <a:buFont typeface="Calibri"/>
              <a:buAutoNum type="arabicPeriod"/>
              <a:tabLst>
                <a:tab pos="932180" algn="l"/>
                <a:tab pos="932815" algn="l"/>
              </a:tabLst>
            </a:pP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Asynchronous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Serial</a:t>
            </a:r>
            <a:r>
              <a:rPr sz="1750" spc="-35" dirty="0">
                <a:solidFill>
                  <a:srgbClr val="FFFFFF"/>
                </a:solidFill>
                <a:latin typeface="Times New Roman"/>
                <a:cs typeface="Times New Roman"/>
              </a:rPr>
              <a:t> UART</a:t>
            </a:r>
            <a:r>
              <a:rPr sz="17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endParaRPr sz="175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218938" y="4633721"/>
            <a:ext cx="4349750" cy="1501140"/>
            <a:chOff x="5218938" y="4633721"/>
            <a:chExt cx="4349750" cy="1501140"/>
          </a:xfrm>
        </p:grpSpPr>
        <p:sp>
          <p:nvSpPr>
            <p:cNvPr id="9" name="object 9"/>
            <p:cNvSpPr/>
            <p:nvPr/>
          </p:nvSpPr>
          <p:spPr>
            <a:xfrm>
              <a:off x="5227320" y="4642103"/>
              <a:ext cx="4333240" cy="1484630"/>
            </a:xfrm>
            <a:custGeom>
              <a:avLst/>
              <a:gdLst/>
              <a:ahLst/>
              <a:cxnLst/>
              <a:rect l="l" t="t" r="r" b="b"/>
              <a:pathLst>
                <a:path w="4333240" h="1484629">
                  <a:moveTo>
                    <a:pt x="4332732" y="1484376"/>
                  </a:moveTo>
                  <a:lnTo>
                    <a:pt x="0" y="1484376"/>
                  </a:lnTo>
                  <a:lnTo>
                    <a:pt x="0" y="0"/>
                  </a:lnTo>
                  <a:lnTo>
                    <a:pt x="4332732" y="0"/>
                  </a:lnTo>
                  <a:lnTo>
                    <a:pt x="4332732" y="1484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27320" y="4642103"/>
              <a:ext cx="4333240" cy="1484630"/>
            </a:xfrm>
            <a:custGeom>
              <a:avLst/>
              <a:gdLst/>
              <a:ahLst/>
              <a:cxnLst/>
              <a:rect l="l" t="t" r="r" b="b"/>
              <a:pathLst>
                <a:path w="4333240" h="1484629">
                  <a:moveTo>
                    <a:pt x="0" y="0"/>
                  </a:moveTo>
                  <a:lnTo>
                    <a:pt x="4332732" y="0"/>
                  </a:lnTo>
                  <a:lnTo>
                    <a:pt x="4332732" y="1484376"/>
                  </a:lnTo>
                  <a:lnTo>
                    <a:pt x="0" y="1484376"/>
                  </a:lnTo>
                  <a:lnTo>
                    <a:pt x="0" y="0"/>
                  </a:lnTo>
                  <a:close/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27320" y="4642103"/>
            <a:ext cx="4333240" cy="14846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0" indent="-300990">
              <a:lnSpc>
                <a:spcPct val="100000"/>
              </a:lnSpc>
              <a:spcBef>
                <a:spcPts val="250"/>
              </a:spcBef>
              <a:buFont typeface="Wingdings"/>
              <a:buChar char=""/>
              <a:tabLst>
                <a:tab pos="381635" algn="l"/>
              </a:tabLst>
            </a:pPr>
            <a:r>
              <a:rPr sz="2100" b="1" i="1" spc="-15" dirty="0">
                <a:solidFill>
                  <a:srgbClr val="FFFFFF"/>
                </a:solidFill>
                <a:latin typeface="Times New Roman"/>
                <a:cs typeface="Times New Roman"/>
              </a:rPr>
              <a:t>Types</a:t>
            </a:r>
            <a:r>
              <a:rPr sz="2100" b="1" i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b="1" i="1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00" b="1" i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b="1" i="1" dirty="0">
                <a:solidFill>
                  <a:srgbClr val="FFFFFF"/>
                </a:solidFill>
                <a:latin typeface="Times New Roman"/>
                <a:cs typeface="Times New Roman"/>
              </a:rPr>
              <a:t>parallel</a:t>
            </a:r>
            <a:r>
              <a:rPr sz="2100" b="1" i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b="1" i="1" dirty="0">
                <a:solidFill>
                  <a:srgbClr val="FFFFFF"/>
                </a:solidFill>
                <a:latin typeface="Times New Roman"/>
                <a:cs typeface="Times New Roman"/>
              </a:rPr>
              <a:t>ports</a:t>
            </a:r>
            <a:endParaRPr sz="2100">
              <a:latin typeface="Times New Roman"/>
              <a:cs typeface="Times New Roman"/>
            </a:endParaRPr>
          </a:p>
          <a:p>
            <a:pPr marL="882015" lvl="1" indent="-401320">
              <a:lnSpc>
                <a:spcPts val="2075"/>
              </a:lnSpc>
              <a:spcBef>
                <a:spcPts val="25"/>
              </a:spcBef>
              <a:buAutoNum type="arabicPeriod"/>
              <a:tabLst>
                <a:tab pos="882015" algn="l"/>
                <a:tab pos="882650" algn="l"/>
              </a:tabLst>
            </a:pP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Parallel</a:t>
            </a:r>
            <a:r>
              <a:rPr sz="175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Port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One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Bit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endParaRPr sz="1750">
              <a:latin typeface="Times New Roman"/>
              <a:cs typeface="Times New Roman"/>
            </a:endParaRPr>
          </a:p>
          <a:p>
            <a:pPr marL="932180" lvl="1" indent="-451484">
              <a:lnSpc>
                <a:spcPts val="2075"/>
              </a:lnSpc>
              <a:buClr>
                <a:srgbClr val="3666FF"/>
              </a:buClr>
              <a:buFont typeface="Calibri"/>
              <a:buAutoNum type="arabicPeriod"/>
              <a:tabLst>
                <a:tab pos="932180" algn="l"/>
                <a:tab pos="932815" algn="l"/>
              </a:tabLst>
            </a:pP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Parallel</a:t>
            </a:r>
            <a:r>
              <a:rPr sz="175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Port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One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bit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endParaRPr sz="1750">
              <a:latin typeface="Times New Roman"/>
              <a:cs typeface="Times New Roman"/>
            </a:endParaRPr>
          </a:p>
          <a:p>
            <a:pPr marL="932180" lvl="1" indent="-451484">
              <a:lnSpc>
                <a:spcPct val="100000"/>
              </a:lnSpc>
              <a:spcBef>
                <a:spcPts val="15"/>
              </a:spcBef>
              <a:buClr>
                <a:srgbClr val="3666FF"/>
              </a:buClr>
              <a:buFont typeface="Calibri"/>
              <a:buAutoNum type="arabicPeriod"/>
              <a:tabLst>
                <a:tab pos="932180" algn="l"/>
                <a:tab pos="932815" algn="l"/>
              </a:tabLst>
            </a:pP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Parallel</a:t>
            </a:r>
            <a:r>
              <a:rPr sz="175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Port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Multi-bit</a:t>
            </a:r>
            <a:r>
              <a:rPr sz="175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endParaRPr sz="1750">
              <a:latin typeface="Times New Roman"/>
              <a:cs typeface="Times New Roman"/>
            </a:endParaRPr>
          </a:p>
          <a:p>
            <a:pPr marL="932180" lvl="1" indent="-451484">
              <a:lnSpc>
                <a:spcPct val="100000"/>
              </a:lnSpc>
              <a:buClr>
                <a:srgbClr val="3666FF"/>
              </a:buClr>
              <a:buFont typeface="Calibri"/>
              <a:buAutoNum type="arabicPeriod"/>
              <a:tabLst>
                <a:tab pos="932180" algn="l"/>
                <a:tab pos="932815" algn="l"/>
              </a:tabLst>
            </a:pP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Parallel</a:t>
            </a:r>
            <a:r>
              <a:rPr sz="175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Port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Multi-bit</a:t>
            </a:r>
            <a:r>
              <a:rPr sz="175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5458" y="1587415"/>
            <a:ext cx="477774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Synchronous</a:t>
            </a:r>
            <a:r>
              <a:rPr spc="45" dirty="0"/>
              <a:t> </a:t>
            </a:r>
            <a:r>
              <a:rPr spc="-5" dirty="0"/>
              <a:t>Serial</a:t>
            </a:r>
            <a:r>
              <a:rPr spc="-20" dirty="0"/>
              <a:t> </a:t>
            </a:r>
            <a:r>
              <a:rPr spc="-5" dirty="0"/>
              <a:t>Input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84504" y="2615183"/>
            <a:ext cx="7919084" cy="4030979"/>
            <a:chOff x="984504" y="2615183"/>
            <a:chExt cx="7919084" cy="403097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888" y="2642615"/>
              <a:ext cx="7865363" cy="39745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4504" y="2615183"/>
              <a:ext cx="7918704" cy="40309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1268" y="2631947"/>
              <a:ext cx="7885430" cy="3997960"/>
            </a:xfrm>
            <a:custGeom>
              <a:avLst/>
              <a:gdLst/>
              <a:ahLst/>
              <a:cxnLst/>
              <a:rect l="l" t="t" r="r" b="b"/>
              <a:pathLst>
                <a:path w="7885430" h="3997959">
                  <a:moveTo>
                    <a:pt x="0" y="0"/>
                  </a:moveTo>
                  <a:lnTo>
                    <a:pt x="7885176" y="0"/>
                  </a:lnTo>
                  <a:lnTo>
                    <a:pt x="7885176" y="3997451"/>
                  </a:lnTo>
                  <a:lnTo>
                    <a:pt x="0" y="3997451"/>
                  </a:lnTo>
                  <a:lnTo>
                    <a:pt x="0" y="0"/>
                  </a:lnTo>
                  <a:close/>
                </a:path>
              </a:pathLst>
            </a:custGeom>
            <a:ln w="335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31" y="1617947"/>
            <a:ext cx="430149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150" dirty="0"/>
              <a:t>Synchronous</a:t>
            </a:r>
            <a:r>
              <a:rPr sz="3150" spc="-30" dirty="0"/>
              <a:t> </a:t>
            </a:r>
            <a:r>
              <a:rPr sz="3150" spc="-5" dirty="0"/>
              <a:t>Serial</a:t>
            </a:r>
            <a:r>
              <a:rPr sz="3150" spc="-20" dirty="0"/>
              <a:t> </a:t>
            </a:r>
            <a:r>
              <a:rPr sz="3150" dirty="0"/>
              <a:t>Input</a:t>
            </a:r>
            <a:endParaRPr sz="3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9135" y="2823454"/>
            <a:ext cx="9118600" cy="3232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10160" indent="-300355" algn="just">
              <a:lnSpc>
                <a:spcPct val="100200"/>
              </a:lnSpc>
              <a:spcBef>
                <a:spcPts val="95"/>
              </a:spcBef>
              <a:buFont typeface="Wingdings"/>
              <a:buChar char=""/>
              <a:tabLst>
                <a:tab pos="313055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sender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along with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serial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bits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also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sends 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clock pulses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SCLK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(serial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clock)</a:t>
            </a:r>
            <a:r>
              <a:rPr sz="210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100" spc="2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receiver</a:t>
            </a:r>
            <a:r>
              <a:rPr sz="2100" spc="2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port</a:t>
            </a:r>
            <a:r>
              <a:rPr sz="2100" spc="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pin.</a:t>
            </a:r>
            <a:r>
              <a:rPr sz="2100" spc="3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port</a:t>
            </a:r>
            <a:r>
              <a:rPr sz="2100" spc="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synchronizes</a:t>
            </a:r>
            <a:r>
              <a:rPr sz="2100" spc="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serial</a:t>
            </a:r>
            <a:r>
              <a:rPr sz="2100" spc="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10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r>
              <a:rPr sz="2100" spc="3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bits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clock bits.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Each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each byte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well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each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byte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synchronization.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Wingdings"/>
              <a:buChar char=""/>
            </a:pPr>
            <a:endParaRPr sz="2100">
              <a:latin typeface="Times New Roman"/>
              <a:cs typeface="Times New Roman"/>
            </a:endParaRPr>
          </a:p>
          <a:p>
            <a:pPr marL="312420" marR="12065" indent="-300355" algn="just">
              <a:lnSpc>
                <a:spcPct val="101200"/>
              </a:lnSpc>
              <a:buClr>
                <a:srgbClr val="FFFFFF"/>
              </a:buClr>
              <a:buFont typeface="Wingdings"/>
              <a:buChar char=""/>
              <a:tabLst>
                <a:tab pos="374015" algn="l"/>
              </a:tabLst>
            </a:pPr>
            <a:r>
              <a:rPr dirty="0"/>
              <a:t>	</a:t>
            </a:r>
            <a:r>
              <a:rPr sz="2100" b="1" spc="-5" dirty="0">
                <a:solidFill>
                  <a:srgbClr val="F9D4A1"/>
                </a:solidFill>
                <a:latin typeface="Times New Roman"/>
                <a:cs typeface="Times New Roman"/>
              </a:rPr>
              <a:t>Synchronization</a:t>
            </a:r>
            <a:r>
              <a:rPr sz="2100" b="1" dirty="0">
                <a:solidFill>
                  <a:srgbClr val="F9D4A1"/>
                </a:solidFill>
                <a:latin typeface="Times New Roman"/>
                <a:cs typeface="Times New Roman"/>
              </a:rPr>
              <a:t> means</a:t>
            </a:r>
            <a:r>
              <a:rPr sz="2100" b="1" spc="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b="1" spc="-5" dirty="0">
                <a:solidFill>
                  <a:srgbClr val="F9D4A1"/>
                </a:solidFill>
                <a:latin typeface="Times New Roman"/>
                <a:cs typeface="Times New Roman"/>
              </a:rPr>
              <a:t>separation</a:t>
            </a:r>
            <a:r>
              <a:rPr sz="2100" b="1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b="1" spc="-10" dirty="0">
                <a:solidFill>
                  <a:srgbClr val="F9D4A1"/>
                </a:solidFill>
                <a:latin typeface="Times New Roman"/>
                <a:cs typeface="Times New Roman"/>
              </a:rPr>
              <a:t>by</a:t>
            </a:r>
            <a:r>
              <a:rPr sz="2100" b="1" spc="-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b="1" dirty="0">
                <a:solidFill>
                  <a:srgbClr val="F9D4A1"/>
                </a:solidFill>
                <a:latin typeface="Times New Roman"/>
                <a:cs typeface="Times New Roman"/>
              </a:rPr>
              <a:t>a</a:t>
            </a:r>
            <a:r>
              <a:rPr sz="2100" b="1" spc="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b="1" dirty="0">
                <a:solidFill>
                  <a:srgbClr val="F9D4A1"/>
                </a:solidFill>
                <a:latin typeface="Times New Roman"/>
                <a:cs typeface="Times New Roman"/>
              </a:rPr>
              <a:t>constant</a:t>
            </a:r>
            <a:r>
              <a:rPr sz="2100" b="1" spc="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b="1" dirty="0">
                <a:solidFill>
                  <a:srgbClr val="F9D4A1"/>
                </a:solidFill>
                <a:latin typeface="Times New Roman"/>
                <a:cs typeface="Times New Roman"/>
              </a:rPr>
              <a:t>interval</a:t>
            </a:r>
            <a:r>
              <a:rPr sz="2100" b="1" spc="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b="1" dirty="0">
                <a:solidFill>
                  <a:srgbClr val="F9D4A1"/>
                </a:solidFill>
                <a:latin typeface="Times New Roman"/>
                <a:cs typeface="Times New Roman"/>
              </a:rPr>
              <a:t>or</a:t>
            </a:r>
            <a:r>
              <a:rPr sz="2100" b="1" spc="53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b="1" spc="-5" dirty="0">
                <a:solidFill>
                  <a:srgbClr val="F9D4A1"/>
                </a:solidFill>
                <a:latin typeface="Times New Roman"/>
                <a:cs typeface="Times New Roman"/>
              </a:rPr>
              <a:t>phase </a:t>
            </a:r>
            <a:r>
              <a:rPr sz="2100" b="1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b="1" spc="-10" dirty="0">
                <a:solidFill>
                  <a:srgbClr val="F9D4A1"/>
                </a:solidFill>
                <a:latin typeface="Times New Roman"/>
                <a:cs typeface="Times New Roman"/>
              </a:rPr>
              <a:t>difference. </a:t>
            </a:r>
            <a:r>
              <a:rPr sz="2100" b="1" dirty="0">
                <a:solidFill>
                  <a:srgbClr val="F9D4A1"/>
                </a:solidFill>
                <a:latin typeface="Times New Roman"/>
                <a:cs typeface="Times New Roman"/>
              </a:rPr>
              <a:t>If </a:t>
            </a:r>
            <a:r>
              <a:rPr sz="2100" b="1" spc="-5" dirty="0">
                <a:solidFill>
                  <a:srgbClr val="F9D4A1"/>
                </a:solidFill>
                <a:latin typeface="Times New Roman"/>
                <a:cs typeface="Times New Roman"/>
              </a:rPr>
              <a:t>clock </a:t>
            </a:r>
            <a:r>
              <a:rPr sz="2100" b="1" dirty="0">
                <a:solidFill>
                  <a:srgbClr val="F9D4A1"/>
                </a:solidFill>
                <a:latin typeface="Times New Roman"/>
                <a:cs typeface="Times New Roman"/>
              </a:rPr>
              <a:t>period = </a:t>
            </a:r>
            <a:r>
              <a:rPr sz="2100" b="1" spc="-85" dirty="0">
                <a:solidFill>
                  <a:srgbClr val="F9D4A1"/>
                </a:solidFill>
                <a:latin typeface="Times New Roman"/>
                <a:cs typeface="Times New Roman"/>
              </a:rPr>
              <a:t>T, </a:t>
            </a:r>
            <a:r>
              <a:rPr sz="2100" b="1" spc="-5" dirty="0">
                <a:solidFill>
                  <a:srgbClr val="F9D4A1"/>
                </a:solidFill>
                <a:latin typeface="Times New Roman"/>
                <a:cs typeface="Times New Roman"/>
              </a:rPr>
              <a:t>then </a:t>
            </a:r>
            <a:r>
              <a:rPr sz="2100" b="1" spc="5" dirty="0">
                <a:solidFill>
                  <a:srgbClr val="F9D4A1"/>
                </a:solidFill>
                <a:latin typeface="Times New Roman"/>
                <a:cs typeface="Times New Roman"/>
              </a:rPr>
              <a:t>each </a:t>
            </a:r>
            <a:r>
              <a:rPr sz="2100" b="1" spc="-5" dirty="0">
                <a:solidFill>
                  <a:srgbClr val="F9D4A1"/>
                </a:solidFill>
                <a:latin typeface="Times New Roman"/>
                <a:cs typeface="Times New Roman"/>
              </a:rPr>
              <a:t>byte </a:t>
            </a:r>
            <a:r>
              <a:rPr sz="210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at </a:t>
            </a:r>
            <a:r>
              <a:rPr sz="2100" b="1" spc="-5" dirty="0">
                <a:solidFill>
                  <a:srgbClr val="F9D4A1"/>
                </a:solidFill>
                <a:latin typeface="Times New Roman"/>
                <a:cs typeface="Times New Roman"/>
              </a:rPr>
              <a:t>the port </a:t>
            </a:r>
            <a:r>
              <a:rPr sz="2100" b="1" dirty="0">
                <a:solidFill>
                  <a:srgbClr val="F9D4A1"/>
                </a:solidFill>
                <a:latin typeface="Times New Roman"/>
                <a:cs typeface="Times New Roman"/>
              </a:rPr>
              <a:t>is </a:t>
            </a:r>
            <a:r>
              <a:rPr sz="2100" b="1" spc="-10" dirty="0">
                <a:solidFill>
                  <a:srgbClr val="F9D4A1"/>
                </a:solidFill>
                <a:latin typeface="Times New Roman"/>
                <a:cs typeface="Times New Roman"/>
              </a:rPr>
              <a:t>received </a:t>
            </a:r>
            <a:r>
              <a:rPr sz="210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at </a:t>
            </a:r>
            <a:r>
              <a:rPr sz="2100" b="1" spc="-5" dirty="0">
                <a:solidFill>
                  <a:srgbClr val="F9D4A1"/>
                </a:solidFill>
                <a:latin typeface="Times New Roman"/>
                <a:cs typeface="Times New Roman"/>
              </a:rPr>
              <a:t>input </a:t>
            </a:r>
            <a:r>
              <a:rPr sz="2100" b="1" dirty="0">
                <a:solidFill>
                  <a:srgbClr val="F9D4A1"/>
                </a:solidFill>
                <a:latin typeface="Times New Roman"/>
                <a:cs typeface="Times New Roman"/>
              </a:rPr>
              <a:t> in </a:t>
            </a:r>
            <a:r>
              <a:rPr sz="2100" b="1" spc="-5" dirty="0">
                <a:solidFill>
                  <a:srgbClr val="F9D4A1"/>
                </a:solidFill>
                <a:latin typeface="Times New Roman"/>
                <a:cs typeface="Times New Roman"/>
              </a:rPr>
              <a:t>period</a:t>
            </a:r>
            <a:r>
              <a:rPr sz="2100" b="1" spc="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b="1" dirty="0">
                <a:solidFill>
                  <a:srgbClr val="F9D4A1"/>
                </a:solidFill>
                <a:latin typeface="Times New Roman"/>
                <a:cs typeface="Times New Roman"/>
              </a:rPr>
              <a:t>= </a:t>
            </a:r>
            <a:r>
              <a:rPr sz="2100" b="1" spc="-55" dirty="0">
                <a:solidFill>
                  <a:srgbClr val="F9D4A1"/>
                </a:solidFill>
                <a:latin typeface="Times New Roman"/>
                <a:cs typeface="Times New Roman"/>
              </a:rPr>
              <a:t>8T.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2100">
              <a:latin typeface="Times New Roman"/>
              <a:cs typeface="Times New Roman"/>
            </a:endParaRPr>
          </a:p>
          <a:p>
            <a:pPr marL="312420" marR="5080" indent="-300355" algn="just">
              <a:lnSpc>
                <a:spcPct val="102400"/>
              </a:lnSpc>
              <a:buClr>
                <a:srgbClr val="FFFFFF"/>
              </a:buClr>
              <a:buFont typeface="Wingdings"/>
              <a:buChar char=""/>
              <a:tabLst>
                <a:tab pos="374015" algn="l"/>
              </a:tabLst>
            </a:pPr>
            <a:r>
              <a:rPr dirty="0"/>
              <a:t>	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bytes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are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received at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constant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rates. Each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byte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input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port separates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by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8T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transfer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rate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serial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line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bits is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(1/T)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bps.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[1bps =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1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bit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per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s]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23806" y="2675597"/>
            <a:ext cx="984578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EMBEDDED HARDWARE DESIGN: Analog and digital electronic components, I/O types and examples, </a:t>
            </a:r>
            <a:r>
              <a:rPr lang="en-US" sz="2800" b="1" dirty="0" smtClean="0"/>
              <a:t>Serial </a:t>
            </a:r>
            <a:r>
              <a:rPr lang="en-US" sz="2800" dirty="0" smtClean="0"/>
              <a:t>communication </a:t>
            </a:r>
            <a:r>
              <a:rPr lang="en-US" sz="2800" dirty="0"/>
              <a:t>devices, Parallel device ports, Wireless devices, Timer and counting devices, Watchdog timer, </a:t>
            </a:r>
            <a:r>
              <a:rPr lang="en-US" sz="2800" dirty="0" smtClean="0"/>
              <a:t>Real time </a:t>
            </a:r>
            <a:r>
              <a:rPr lang="en-US" sz="2800" dirty="0"/>
              <a:t>clock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58" y="1587415"/>
            <a:ext cx="625983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Serial</a:t>
            </a:r>
            <a:r>
              <a:rPr spc="-10" dirty="0"/>
              <a:t> </a:t>
            </a:r>
            <a:r>
              <a:rPr dirty="0"/>
              <a:t>data</a:t>
            </a:r>
            <a:r>
              <a:rPr spc="-10" dirty="0"/>
              <a:t> and</a:t>
            </a:r>
            <a:r>
              <a:rPr spc="25" dirty="0"/>
              <a:t> </a:t>
            </a:r>
            <a:r>
              <a:rPr dirty="0"/>
              <a:t>clock</a:t>
            </a:r>
            <a:r>
              <a:rPr spc="-50" dirty="0"/>
              <a:t> </a:t>
            </a:r>
            <a:r>
              <a:rPr dirty="0"/>
              <a:t>pulse-inputs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2428" y="3039887"/>
            <a:ext cx="8856980" cy="2910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 algn="just">
              <a:lnSpc>
                <a:spcPct val="100000"/>
              </a:lnSpc>
              <a:spcBef>
                <a:spcPts val="100"/>
              </a:spcBef>
            </a:pPr>
            <a:r>
              <a:rPr sz="2100" b="1" i="1" spc="5" dirty="0">
                <a:solidFill>
                  <a:srgbClr val="FFFFFF"/>
                </a:solidFill>
                <a:latin typeface="Times New Roman"/>
                <a:cs typeface="Times New Roman"/>
              </a:rPr>
              <a:t>On </a:t>
            </a:r>
            <a:r>
              <a:rPr sz="2100" b="1" i="1" dirty="0">
                <a:solidFill>
                  <a:srgbClr val="FFFFFF"/>
                </a:solidFill>
                <a:latin typeface="Times New Roman"/>
                <a:cs typeface="Times New Roman"/>
              </a:rPr>
              <a:t>same</a:t>
            </a:r>
            <a:r>
              <a:rPr sz="2100" b="1" i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b="1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r>
              <a:rPr sz="21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 line</a:t>
            </a:r>
            <a:r>
              <a:rPr sz="2100" b="1" i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- when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clock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pulses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either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encode or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modulate serial</a:t>
            </a:r>
            <a:r>
              <a:rPr sz="2100" spc="5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input bits 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suitably.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Receiver detects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clock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pulses and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receives data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after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decoding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demodulating.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99"/>
              </a:lnSpc>
            </a:pPr>
            <a:r>
              <a:rPr sz="2100" b="1" i="1" spc="5" dirty="0">
                <a:solidFill>
                  <a:srgbClr val="FFFFFF"/>
                </a:solidFill>
                <a:latin typeface="Times New Roman"/>
                <a:cs typeface="Times New Roman"/>
              </a:rPr>
              <a:t>On </a:t>
            </a:r>
            <a:r>
              <a:rPr sz="2100" b="1" i="1" dirty="0">
                <a:solidFill>
                  <a:srgbClr val="FFFFFF"/>
                </a:solidFill>
                <a:latin typeface="Times New Roman"/>
                <a:cs typeface="Times New Roman"/>
              </a:rPr>
              <a:t>separate </a:t>
            </a:r>
            <a:r>
              <a:rPr sz="2100" b="1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input </a:t>
            </a:r>
            <a:r>
              <a:rPr sz="21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line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- When a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separate SCLK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input is sent, 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receiver detects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at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middle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 + 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ve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edge or –ve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edge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clock pulses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that whether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data-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r>
              <a:rPr sz="21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1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21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r>
              <a:rPr sz="21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saves</a:t>
            </a:r>
            <a:r>
              <a:rPr sz="21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bits</a:t>
            </a:r>
            <a:r>
              <a:rPr sz="21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00" spc="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21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8-bit</a:t>
            </a:r>
            <a:r>
              <a:rPr sz="21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shift</a:t>
            </a:r>
            <a:r>
              <a:rPr sz="21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register.</a:t>
            </a:r>
            <a:r>
              <a:rPr sz="21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processing</a:t>
            </a:r>
            <a:r>
              <a:rPr sz="21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element </a:t>
            </a:r>
            <a:r>
              <a:rPr sz="2100" spc="-5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port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(peripheral)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saves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byte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port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register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from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where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microprocessor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reads the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byte.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473709" marR="5080" indent="-403860">
              <a:lnSpc>
                <a:spcPts val="3790"/>
              </a:lnSpc>
              <a:spcBef>
                <a:spcPts val="570"/>
              </a:spcBef>
            </a:pPr>
            <a:r>
              <a:rPr dirty="0"/>
              <a:t>Master</a:t>
            </a:r>
            <a:r>
              <a:rPr spc="35" dirty="0"/>
              <a:t> </a:t>
            </a:r>
            <a:r>
              <a:rPr spc="-10" dirty="0"/>
              <a:t>output</a:t>
            </a:r>
            <a:r>
              <a:rPr spc="40" dirty="0"/>
              <a:t> </a:t>
            </a:r>
            <a:r>
              <a:rPr spc="-5" dirty="0"/>
              <a:t>slave</a:t>
            </a:r>
            <a:r>
              <a:rPr spc="20" dirty="0"/>
              <a:t> </a:t>
            </a:r>
            <a:r>
              <a:rPr spc="-10" dirty="0"/>
              <a:t>input</a:t>
            </a:r>
            <a:r>
              <a:rPr spc="5" dirty="0"/>
              <a:t> </a:t>
            </a:r>
            <a:r>
              <a:rPr spc="-5" dirty="0"/>
              <a:t>(MOSI)</a:t>
            </a:r>
            <a:r>
              <a:rPr spc="60" dirty="0"/>
              <a:t> </a:t>
            </a:r>
            <a:r>
              <a:rPr spc="-10" dirty="0"/>
              <a:t>and </a:t>
            </a:r>
            <a:r>
              <a:rPr spc="-860" dirty="0"/>
              <a:t> </a:t>
            </a:r>
            <a:r>
              <a:rPr dirty="0"/>
              <a:t>Master</a:t>
            </a:r>
            <a:r>
              <a:rPr spc="25" dirty="0"/>
              <a:t> </a:t>
            </a:r>
            <a:r>
              <a:rPr spc="-10" dirty="0"/>
              <a:t>input</a:t>
            </a:r>
            <a:r>
              <a:rPr spc="-5" dirty="0"/>
              <a:t> </a:t>
            </a:r>
            <a:r>
              <a:rPr spc="5" dirty="0"/>
              <a:t>slave</a:t>
            </a:r>
            <a:r>
              <a:rPr spc="-25" dirty="0"/>
              <a:t> </a:t>
            </a:r>
            <a:r>
              <a:rPr dirty="0"/>
              <a:t>output</a:t>
            </a:r>
            <a:r>
              <a:rPr spc="-5" dirty="0"/>
              <a:t> </a:t>
            </a:r>
            <a:r>
              <a:rPr spc="5" dirty="0"/>
              <a:t>(MISO)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3845" y="2753393"/>
            <a:ext cx="8295005" cy="3232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5080" indent="-300355" algn="just">
              <a:lnSpc>
                <a:spcPct val="100200"/>
              </a:lnSpc>
              <a:spcBef>
                <a:spcPts val="95"/>
              </a:spcBef>
              <a:buFont typeface="Wingdings"/>
              <a:buChar char=""/>
              <a:tabLst>
                <a:tab pos="313055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MOSI when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SCLK is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sent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from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sender to 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receiver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slave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forced to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synchronize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sent inputs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from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master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as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per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inputs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from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master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clock.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"/>
            </a:pPr>
            <a:endParaRPr sz="2100">
              <a:latin typeface="Times New Roman"/>
              <a:cs typeface="Times New Roman"/>
            </a:endParaRPr>
          </a:p>
          <a:p>
            <a:pPr marL="312420" marR="6985" indent="-300355" algn="just">
              <a:lnSpc>
                <a:spcPct val="101200"/>
              </a:lnSpc>
              <a:buClr>
                <a:srgbClr val="F9D4A1"/>
              </a:buClr>
              <a:buFont typeface="Wingdings"/>
              <a:buChar char=""/>
              <a:tabLst>
                <a:tab pos="374015" algn="l"/>
              </a:tabLst>
            </a:pPr>
            <a:r>
              <a:rPr dirty="0"/>
              <a:t>	</a:t>
            </a:r>
            <a:r>
              <a:rPr sz="2100" spc="-5" dirty="0">
                <a:solidFill>
                  <a:srgbClr val="F9D4A1"/>
                </a:solidFill>
                <a:latin typeface="Times New Roman"/>
                <a:cs typeface="Times New Roman"/>
              </a:rPr>
              <a:t>MISO </a:t>
            </a:r>
            <a:r>
              <a:rPr sz="2100" dirty="0">
                <a:solidFill>
                  <a:srgbClr val="F9D4A1"/>
                </a:solidFill>
                <a:latin typeface="Times New Roman"/>
                <a:cs typeface="Times New Roman"/>
              </a:rPr>
              <a:t>when the SCLK is sent to </a:t>
            </a:r>
            <a:r>
              <a:rPr sz="2100" spc="-10" dirty="0">
                <a:solidFill>
                  <a:srgbClr val="F9D4A1"/>
                </a:solidFill>
                <a:latin typeface="Times New Roman"/>
                <a:cs typeface="Times New Roman"/>
              </a:rPr>
              <a:t>the </a:t>
            </a:r>
            <a:r>
              <a:rPr sz="2100" dirty="0">
                <a:solidFill>
                  <a:srgbClr val="F9D4A1"/>
                </a:solidFill>
                <a:latin typeface="Times New Roman"/>
                <a:cs typeface="Times New Roman"/>
              </a:rPr>
              <a:t>sender </a:t>
            </a:r>
            <a:r>
              <a:rPr sz="2100" spc="-5" dirty="0">
                <a:solidFill>
                  <a:srgbClr val="F9D4A1"/>
                </a:solidFill>
                <a:latin typeface="Times New Roman"/>
                <a:cs typeface="Times New Roman"/>
              </a:rPr>
              <a:t>(slave) </a:t>
            </a:r>
            <a:r>
              <a:rPr sz="2100" spc="5" dirty="0">
                <a:solidFill>
                  <a:srgbClr val="F9D4A1"/>
                </a:solidFill>
                <a:latin typeface="Times New Roman"/>
                <a:cs typeface="Times New Roman"/>
              </a:rPr>
              <a:t>from </a:t>
            </a:r>
            <a:r>
              <a:rPr sz="2100" dirty="0">
                <a:solidFill>
                  <a:srgbClr val="F9D4A1"/>
                </a:solidFill>
                <a:latin typeface="Times New Roman"/>
                <a:cs typeface="Times New Roman"/>
              </a:rPr>
              <a:t>the </a:t>
            </a:r>
            <a:r>
              <a:rPr sz="2100" spc="-5" dirty="0">
                <a:solidFill>
                  <a:srgbClr val="F9D4A1"/>
                </a:solidFill>
                <a:latin typeface="Times New Roman"/>
                <a:cs typeface="Times New Roman"/>
              </a:rPr>
              <a:t>receiver </a:t>
            </a:r>
            <a:r>
              <a:rPr sz="210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9D4A1"/>
                </a:solidFill>
                <a:latin typeface="Times New Roman"/>
                <a:cs typeface="Times New Roman"/>
              </a:rPr>
              <a:t>(master)</a:t>
            </a:r>
            <a:r>
              <a:rPr sz="2100" dirty="0">
                <a:solidFill>
                  <a:srgbClr val="F9D4A1"/>
                </a:solidFill>
                <a:latin typeface="Times New Roman"/>
                <a:cs typeface="Times New Roman"/>
              </a:rPr>
              <a:t> and</a:t>
            </a:r>
            <a:r>
              <a:rPr sz="2100" spc="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9D4A1"/>
                </a:solidFill>
                <a:latin typeface="Times New Roman"/>
                <a:cs typeface="Times New Roman"/>
              </a:rPr>
              <a:t>slave</a:t>
            </a:r>
            <a:r>
              <a:rPr sz="2100" spc="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9D4A1"/>
                </a:solidFill>
                <a:latin typeface="Times New Roman"/>
                <a:cs typeface="Times New Roman"/>
              </a:rPr>
              <a:t>is</a:t>
            </a:r>
            <a:r>
              <a:rPr sz="2100" spc="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9D4A1"/>
                </a:solidFill>
                <a:latin typeface="Times New Roman"/>
                <a:cs typeface="Times New Roman"/>
              </a:rPr>
              <a:t>forced</a:t>
            </a:r>
            <a:r>
              <a:rPr sz="2100" dirty="0">
                <a:solidFill>
                  <a:srgbClr val="F9D4A1"/>
                </a:solidFill>
                <a:latin typeface="Times New Roman"/>
                <a:cs typeface="Times New Roman"/>
              </a:rPr>
              <a:t> to</a:t>
            </a:r>
            <a:r>
              <a:rPr sz="2100" spc="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9D4A1"/>
                </a:solidFill>
                <a:latin typeface="Times New Roman"/>
                <a:cs typeface="Times New Roman"/>
              </a:rPr>
              <a:t>synchronize</a:t>
            </a:r>
            <a:r>
              <a:rPr sz="2100" dirty="0">
                <a:solidFill>
                  <a:srgbClr val="F9D4A1"/>
                </a:solidFill>
                <a:latin typeface="Times New Roman"/>
                <a:cs typeface="Times New Roman"/>
              </a:rPr>
              <a:t> for</a:t>
            </a:r>
            <a:r>
              <a:rPr sz="2100" spc="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9D4A1"/>
                </a:solidFill>
                <a:latin typeface="Times New Roman"/>
                <a:cs typeface="Times New Roman"/>
              </a:rPr>
              <a:t>sending</a:t>
            </a:r>
            <a:r>
              <a:rPr sz="2100" dirty="0">
                <a:solidFill>
                  <a:srgbClr val="F9D4A1"/>
                </a:solidFill>
                <a:latin typeface="Times New Roman"/>
                <a:cs typeface="Times New Roman"/>
              </a:rPr>
              <a:t> the</a:t>
            </a:r>
            <a:r>
              <a:rPr sz="2100" spc="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9D4A1"/>
                </a:solidFill>
                <a:latin typeface="Times New Roman"/>
                <a:cs typeface="Times New Roman"/>
              </a:rPr>
              <a:t>inputs</a:t>
            </a:r>
            <a:r>
              <a:rPr sz="2100" spc="51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9D4A1"/>
                </a:solidFill>
                <a:latin typeface="Times New Roman"/>
                <a:cs typeface="Times New Roman"/>
              </a:rPr>
              <a:t>to </a:t>
            </a:r>
            <a:r>
              <a:rPr sz="2100" spc="-509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9D4A1"/>
                </a:solidFill>
                <a:latin typeface="Times New Roman"/>
                <a:cs typeface="Times New Roman"/>
              </a:rPr>
              <a:t>master</a:t>
            </a:r>
            <a:r>
              <a:rPr sz="2100" spc="-1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9D4A1"/>
                </a:solidFill>
                <a:latin typeface="Times New Roman"/>
                <a:cs typeface="Times New Roman"/>
              </a:rPr>
              <a:t>as</a:t>
            </a:r>
            <a:r>
              <a:rPr sz="2100" dirty="0">
                <a:solidFill>
                  <a:srgbClr val="F9D4A1"/>
                </a:solidFill>
                <a:latin typeface="Times New Roman"/>
                <a:cs typeface="Times New Roman"/>
              </a:rPr>
              <a:t> per</a:t>
            </a:r>
            <a:r>
              <a:rPr sz="2100" spc="-1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9D4A1"/>
                </a:solidFill>
                <a:latin typeface="Times New Roman"/>
                <a:cs typeface="Times New Roman"/>
              </a:rPr>
              <a:t>the</a:t>
            </a:r>
            <a:r>
              <a:rPr sz="2100" spc="1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9D4A1"/>
                </a:solidFill>
                <a:latin typeface="Times New Roman"/>
                <a:cs typeface="Times New Roman"/>
              </a:rPr>
              <a:t>master</a:t>
            </a:r>
            <a:r>
              <a:rPr sz="2100" spc="1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9D4A1"/>
                </a:solidFill>
                <a:latin typeface="Times New Roman"/>
                <a:cs typeface="Times New Roman"/>
              </a:rPr>
              <a:t>clock outputs.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"/>
            </a:pPr>
            <a:endParaRPr sz="2200">
              <a:latin typeface="Times New Roman"/>
              <a:cs typeface="Times New Roman"/>
            </a:endParaRPr>
          </a:p>
          <a:p>
            <a:pPr marL="312420" marR="5080" indent="-300355" algn="just">
              <a:lnSpc>
                <a:spcPct val="100000"/>
              </a:lnSpc>
              <a:buFont typeface="Wingdings"/>
              <a:buChar char=""/>
              <a:tabLst>
                <a:tab pos="313055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Synchronous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serial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input is used for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inter-processor transfers,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audio inputs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streaming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data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inputs.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31" y="1617947"/>
            <a:ext cx="291973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150" spc="-5" dirty="0"/>
              <a:t>Chat</a:t>
            </a:r>
            <a:r>
              <a:rPr sz="3150" spc="-25" dirty="0"/>
              <a:t> </a:t>
            </a:r>
            <a:r>
              <a:rPr sz="3150" dirty="0"/>
              <a:t>Question</a:t>
            </a:r>
            <a:r>
              <a:rPr sz="3150" spc="-45" dirty="0"/>
              <a:t> </a:t>
            </a:r>
            <a:r>
              <a:rPr sz="3150" dirty="0"/>
              <a:t>#5</a:t>
            </a:r>
            <a:endParaRPr sz="3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37714" y="3877995"/>
            <a:ext cx="6815455" cy="93980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797050" marR="5080" indent="-1784985">
              <a:lnSpc>
                <a:spcPts val="3410"/>
              </a:lnSpc>
              <a:spcBef>
                <a:spcPts val="525"/>
              </a:spcBef>
            </a:pPr>
            <a:r>
              <a:rPr sz="3150" spc="5" dirty="0">
                <a:solidFill>
                  <a:srgbClr val="FFFFFF"/>
                </a:solidFill>
                <a:latin typeface="Times New Roman"/>
                <a:cs typeface="Times New Roman"/>
              </a:rPr>
              <a:t>Name</a:t>
            </a:r>
            <a:r>
              <a:rPr sz="31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5" dirty="0">
                <a:solidFill>
                  <a:srgbClr val="FFFFFF"/>
                </a:solidFill>
                <a:latin typeface="Times New Roman"/>
                <a:cs typeface="Times New Roman"/>
              </a:rPr>
              <a:t>any</a:t>
            </a:r>
            <a:r>
              <a:rPr sz="315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-5" dirty="0">
                <a:solidFill>
                  <a:srgbClr val="FFFFFF"/>
                </a:solidFill>
                <a:latin typeface="Times New Roman"/>
                <a:cs typeface="Times New Roman"/>
              </a:rPr>
              <a:t>TWO</a:t>
            </a:r>
            <a:r>
              <a:rPr sz="31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5" dirty="0">
                <a:solidFill>
                  <a:srgbClr val="FFFFFF"/>
                </a:solidFill>
                <a:latin typeface="Times New Roman"/>
                <a:cs typeface="Times New Roman"/>
              </a:rPr>
              <a:t>on-board</a:t>
            </a:r>
            <a:r>
              <a:rPr sz="315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5" dirty="0">
                <a:solidFill>
                  <a:srgbClr val="FFFFFF"/>
                </a:solidFill>
                <a:latin typeface="Times New Roman"/>
                <a:cs typeface="Times New Roman"/>
              </a:rPr>
              <a:t>communication </a:t>
            </a:r>
            <a:r>
              <a:rPr sz="3150" spc="-7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interfacing</a:t>
            </a:r>
            <a:r>
              <a:rPr sz="31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5" dirty="0">
                <a:solidFill>
                  <a:srgbClr val="FFFFFF"/>
                </a:solidFill>
                <a:latin typeface="Times New Roman"/>
                <a:cs typeface="Times New Roman"/>
              </a:rPr>
              <a:t>devices?</a:t>
            </a:r>
            <a:endParaRPr sz="3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5431" y="1718542"/>
            <a:ext cx="587121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150" dirty="0"/>
              <a:t>Synchronous</a:t>
            </a:r>
            <a:r>
              <a:rPr sz="3150" spc="-20" dirty="0"/>
              <a:t> </a:t>
            </a:r>
            <a:r>
              <a:rPr sz="3150" spc="-5" dirty="0"/>
              <a:t>Serial</a:t>
            </a:r>
            <a:r>
              <a:rPr sz="3150" spc="-10" dirty="0"/>
              <a:t> </a:t>
            </a:r>
            <a:r>
              <a:rPr sz="3150" dirty="0"/>
              <a:t>Input</a:t>
            </a:r>
            <a:r>
              <a:rPr sz="3150" spc="-10" dirty="0"/>
              <a:t> </a:t>
            </a:r>
            <a:r>
              <a:rPr sz="3150" dirty="0"/>
              <a:t>Example</a:t>
            </a:r>
            <a:endParaRPr sz="3150"/>
          </a:p>
        </p:txBody>
      </p:sp>
      <p:sp>
        <p:nvSpPr>
          <p:cNvPr id="4" name="object 4"/>
          <p:cNvSpPr txBox="1"/>
          <p:nvPr/>
        </p:nvSpPr>
        <p:spPr>
          <a:xfrm>
            <a:off x="697543" y="2481954"/>
            <a:ext cx="9031605" cy="3872229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1360"/>
              </a:spcBef>
              <a:buFont typeface="Wingdings"/>
              <a:buChar char=""/>
              <a:tabLst>
                <a:tab pos="313055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Inter-processor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Transfer</a:t>
            </a:r>
            <a:endParaRPr sz="2100">
              <a:latin typeface="Times New Roman"/>
              <a:cs typeface="Times New Roman"/>
            </a:endParaRPr>
          </a:p>
          <a:p>
            <a:pPr marL="312420" indent="-300355">
              <a:lnSpc>
                <a:spcPct val="100000"/>
              </a:lnSpc>
              <a:spcBef>
                <a:spcPts val="1260"/>
              </a:spcBef>
              <a:buFont typeface="Wingdings"/>
              <a:buChar char=""/>
              <a:tabLst>
                <a:tab pos="313055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Reading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CD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Hard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Disk</a:t>
            </a:r>
            <a:endParaRPr sz="2100">
              <a:latin typeface="Times New Roman"/>
              <a:cs typeface="Times New Roman"/>
            </a:endParaRPr>
          </a:p>
          <a:p>
            <a:pPr marL="312420" indent="-300355">
              <a:lnSpc>
                <a:spcPct val="100000"/>
              </a:lnSpc>
              <a:spcBef>
                <a:spcPts val="1270"/>
              </a:spcBef>
              <a:buFont typeface="Wingdings"/>
              <a:buChar char=""/>
              <a:tabLst>
                <a:tab pos="313055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Audio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Input,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Video</a:t>
            </a:r>
            <a:r>
              <a:rPr sz="21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Input,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Dial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Tone,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Network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Input</a:t>
            </a:r>
            <a:endParaRPr sz="2100">
              <a:latin typeface="Times New Roman"/>
              <a:cs typeface="Times New Roman"/>
            </a:endParaRPr>
          </a:p>
          <a:p>
            <a:pPr marL="312420" indent="-300355">
              <a:lnSpc>
                <a:spcPct val="100000"/>
              </a:lnSpc>
              <a:spcBef>
                <a:spcPts val="1275"/>
              </a:spcBef>
              <a:buFont typeface="Wingdings"/>
              <a:buChar char=""/>
              <a:tabLst>
                <a:tab pos="313055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Transceiver</a:t>
            </a:r>
            <a:r>
              <a:rPr sz="21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Input,</a:t>
            </a:r>
            <a:endParaRPr sz="2100">
              <a:latin typeface="Times New Roman"/>
              <a:cs typeface="Times New Roman"/>
            </a:endParaRPr>
          </a:p>
          <a:p>
            <a:pPr marL="312420" indent="-300355">
              <a:lnSpc>
                <a:spcPct val="100000"/>
              </a:lnSpc>
              <a:spcBef>
                <a:spcPts val="1260"/>
              </a:spcBef>
              <a:buFont typeface="Wingdings"/>
              <a:buChar char=""/>
              <a:tabLst>
                <a:tab pos="313055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Scanner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endParaRPr sz="2100">
              <a:latin typeface="Times New Roman"/>
              <a:cs typeface="Times New Roman"/>
            </a:endParaRPr>
          </a:p>
          <a:p>
            <a:pPr marL="312420" indent="-300355">
              <a:lnSpc>
                <a:spcPct val="100000"/>
              </a:lnSpc>
              <a:spcBef>
                <a:spcPts val="1270"/>
              </a:spcBef>
              <a:buFont typeface="Wingdings"/>
              <a:buChar char=""/>
              <a:tabLst>
                <a:tab pos="313055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Remote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Controller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endParaRPr sz="2100">
              <a:latin typeface="Times New Roman"/>
              <a:cs typeface="Times New Roman"/>
            </a:endParaRPr>
          </a:p>
          <a:p>
            <a:pPr marL="312420" indent="-300355">
              <a:lnSpc>
                <a:spcPct val="100000"/>
              </a:lnSpc>
              <a:spcBef>
                <a:spcPts val="1260"/>
              </a:spcBef>
              <a:buFont typeface="Wingdings"/>
              <a:buChar char=""/>
              <a:tabLst>
                <a:tab pos="313055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Serial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I/O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Bus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endParaRPr sz="2100">
              <a:latin typeface="Times New Roman"/>
              <a:cs typeface="Times New Roman"/>
            </a:endParaRPr>
          </a:p>
          <a:p>
            <a:pPr marL="312420" indent="-300355">
              <a:lnSpc>
                <a:spcPct val="100000"/>
              </a:lnSpc>
              <a:spcBef>
                <a:spcPts val="1270"/>
              </a:spcBef>
              <a:buFont typeface="Wingdings"/>
              <a:buChar char=""/>
              <a:tabLst>
                <a:tab pos="313055" algn="l"/>
              </a:tabLst>
            </a:pP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Writing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Flash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Memory</a:t>
            </a:r>
            <a:r>
              <a:rPr sz="21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SDIO</a:t>
            </a:r>
            <a:r>
              <a:rPr sz="21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(Secure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100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Association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I/O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Based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Card)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5431" y="1617947"/>
            <a:ext cx="454596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150" dirty="0"/>
              <a:t>Synchronous</a:t>
            </a:r>
            <a:r>
              <a:rPr sz="3150" spc="-30" dirty="0"/>
              <a:t> </a:t>
            </a:r>
            <a:r>
              <a:rPr sz="3150" spc="-5" dirty="0"/>
              <a:t>Serial</a:t>
            </a:r>
            <a:r>
              <a:rPr sz="3150" spc="-25" dirty="0"/>
              <a:t> </a:t>
            </a:r>
            <a:r>
              <a:rPr sz="3150" dirty="0"/>
              <a:t>Output</a:t>
            </a:r>
            <a:endParaRPr sz="3150"/>
          </a:p>
        </p:txBody>
      </p:sp>
      <p:grpSp>
        <p:nvGrpSpPr>
          <p:cNvPr id="4" name="object 4"/>
          <p:cNvGrpSpPr/>
          <p:nvPr/>
        </p:nvGrpSpPr>
        <p:grpSpPr>
          <a:xfrm>
            <a:off x="842772" y="2607563"/>
            <a:ext cx="7940040" cy="4008120"/>
            <a:chOff x="842772" y="2607563"/>
            <a:chExt cx="7940040" cy="40081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" y="2633472"/>
              <a:ext cx="7885175" cy="39547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772" y="2607563"/>
              <a:ext cx="7940040" cy="400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59536" y="2624327"/>
              <a:ext cx="7907020" cy="3975100"/>
            </a:xfrm>
            <a:custGeom>
              <a:avLst/>
              <a:gdLst/>
              <a:ahLst/>
              <a:cxnLst/>
              <a:rect l="l" t="t" r="r" b="b"/>
              <a:pathLst>
                <a:path w="7907020" h="3975100">
                  <a:moveTo>
                    <a:pt x="0" y="0"/>
                  </a:moveTo>
                  <a:lnTo>
                    <a:pt x="7906512" y="0"/>
                  </a:lnTo>
                  <a:lnTo>
                    <a:pt x="7906512" y="3974591"/>
                  </a:lnTo>
                  <a:lnTo>
                    <a:pt x="0" y="3974591"/>
                  </a:lnTo>
                  <a:lnTo>
                    <a:pt x="0" y="0"/>
                  </a:lnTo>
                  <a:close/>
                </a:path>
              </a:pathLst>
            </a:custGeom>
            <a:ln w="335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31" y="1617947"/>
            <a:ext cx="454596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150" dirty="0"/>
              <a:t>Synchronous</a:t>
            </a:r>
            <a:r>
              <a:rPr sz="3150" spc="-30" dirty="0"/>
              <a:t> </a:t>
            </a:r>
            <a:r>
              <a:rPr sz="3150" spc="-5" dirty="0"/>
              <a:t>Serial</a:t>
            </a:r>
            <a:r>
              <a:rPr sz="3150" spc="-25" dirty="0"/>
              <a:t> </a:t>
            </a:r>
            <a:r>
              <a:rPr sz="3150" dirty="0"/>
              <a:t>Output</a:t>
            </a:r>
            <a:endParaRPr sz="3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3207486"/>
            <a:ext cx="8131809" cy="259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313055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Each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 each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byte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sent in synchronization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a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clock.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Wingdings"/>
              <a:buChar char=""/>
            </a:pPr>
            <a:endParaRPr sz="2150">
              <a:latin typeface="Times New Roman"/>
              <a:cs typeface="Times New Roman"/>
            </a:endParaRPr>
          </a:p>
          <a:p>
            <a:pPr marL="312420" marR="5080" indent="-300355" algn="just">
              <a:lnSpc>
                <a:spcPct val="100499"/>
              </a:lnSpc>
              <a:buFont typeface="Wingdings"/>
              <a:buChar char=""/>
              <a:tabLst>
                <a:tab pos="313055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Bytes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sent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at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constant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rates. If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clock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period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= </a:t>
            </a:r>
            <a:r>
              <a:rPr sz="2100" spc="-75" dirty="0">
                <a:solidFill>
                  <a:srgbClr val="FFFFFF"/>
                </a:solidFill>
                <a:latin typeface="Times New Roman"/>
                <a:cs typeface="Times New Roman"/>
              </a:rPr>
              <a:t>T,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then data transfer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rate is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(1/T)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bps.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Wingdings"/>
              <a:buChar char=""/>
            </a:pPr>
            <a:endParaRPr sz="2150">
              <a:latin typeface="Times New Roman"/>
              <a:cs typeface="Times New Roman"/>
            </a:endParaRPr>
          </a:p>
          <a:p>
            <a:pPr marL="312420" marR="6350" indent="-300355" algn="just">
              <a:lnSpc>
                <a:spcPct val="100200"/>
              </a:lnSpc>
              <a:buFont typeface="Wingdings"/>
              <a:buChar char=""/>
              <a:tabLst>
                <a:tab pos="313055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Sender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either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sends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clock pulses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at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SCLK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pin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sends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serial data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output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and clock pulse-input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through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same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output line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with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clock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pulses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either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suitably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modulate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encode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serial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bits.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84207" y="1307591"/>
            <a:ext cx="1405255" cy="1201420"/>
          </a:xfrm>
          <a:custGeom>
            <a:avLst/>
            <a:gdLst/>
            <a:ahLst/>
            <a:cxnLst/>
            <a:rect l="l" t="t" r="r" b="b"/>
            <a:pathLst>
              <a:path w="1405254" h="1201420">
                <a:moveTo>
                  <a:pt x="1405128" y="1200911"/>
                </a:moveTo>
                <a:lnTo>
                  <a:pt x="0" y="1200911"/>
                </a:lnTo>
                <a:lnTo>
                  <a:pt x="0" y="0"/>
                </a:lnTo>
                <a:lnTo>
                  <a:pt x="1405128" y="0"/>
                </a:lnTo>
                <a:lnTo>
                  <a:pt x="1405128" y="1200911"/>
                </a:lnTo>
                <a:close/>
              </a:path>
            </a:pathLst>
          </a:custGeom>
          <a:solidFill>
            <a:srgbClr val="EF93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5533" y="1646925"/>
            <a:ext cx="674750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/>
              <a:t>Synchronous</a:t>
            </a:r>
            <a:r>
              <a:rPr sz="2800" spc="-25" dirty="0"/>
              <a:t> </a:t>
            </a:r>
            <a:r>
              <a:rPr sz="2800" dirty="0"/>
              <a:t>serial</a:t>
            </a:r>
            <a:r>
              <a:rPr sz="2800" spc="15" dirty="0"/>
              <a:t> </a:t>
            </a:r>
            <a:r>
              <a:rPr sz="2800" dirty="0"/>
              <a:t>output</a:t>
            </a:r>
            <a:r>
              <a:rPr sz="2800" spc="-15" dirty="0"/>
              <a:t> </a:t>
            </a:r>
            <a:r>
              <a:rPr sz="2800" dirty="0"/>
              <a:t>using</a:t>
            </a:r>
            <a:r>
              <a:rPr sz="2800" spc="-30" dirty="0"/>
              <a:t> </a:t>
            </a:r>
            <a:r>
              <a:rPr sz="2800" dirty="0"/>
              <a:t>shift</a:t>
            </a:r>
            <a:r>
              <a:rPr sz="2800" spc="-15" dirty="0"/>
              <a:t> </a:t>
            </a:r>
            <a:r>
              <a:rPr sz="2800" dirty="0"/>
              <a:t>register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875820" y="2957585"/>
            <a:ext cx="7874634" cy="1723389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13360" marR="9525" indent="-201295">
              <a:lnSpc>
                <a:spcPts val="2280"/>
              </a:lnSpc>
              <a:spcBef>
                <a:spcPts val="37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processing</a:t>
            </a:r>
            <a:r>
              <a:rPr sz="21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element</a:t>
            </a:r>
            <a:r>
              <a:rPr sz="2100" spc="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2100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port</a:t>
            </a:r>
            <a:r>
              <a:rPr sz="21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(peripheral)</a:t>
            </a:r>
            <a:r>
              <a:rPr sz="21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sends</a:t>
            </a:r>
            <a:r>
              <a:rPr sz="21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byte</a:t>
            </a:r>
            <a:r>
              <a:rPr sz="21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through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shift</a:t>
            </a:r>
            <a:r>
              <a:rPr sz="21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register at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port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to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where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microprocessor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writes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the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byte.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"/>
            </a:pPr>
            <a:endParaRPr sz="3400">
              <a:latin typeface="Times New Roman"/>
              <a:cs typeface="Times New Roman"/>
            </a:endParaRPr>
          </a:p>
          <a:p>
            <a:pPr marL="213360" marR="5080" indent="-201295">
              <a:lnSpc>
                <a:spcPts val="2330"/>
              </a:lnSpc>
              <a:buClr>
                <a:srgbClr val="3666FF"/>
              </a:buClr>
              <a:buFont typeface="Wingdings"/>
              <a:buChar char=""/>
              <a:tabLst>
                <a:tab pos="311785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Synchronous</a:t>
            </a:r>
            <a:r>
              <a:rPr sz="2100" spc="2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serial</a:t>
            </a:r>
            <a:r>
              <a:rPr sz="2100" spc="2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sz="2100" spc="2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100" spc="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used</a:t>
            </a:r>
            <a:r>
              <a:rPr sz="2100" spc="2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100" spc="2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interprocessor</a:t>
            </a:r>
            <a:r>
              <a:rPr sz="2100" spc="2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transfers,</a:t>
            </a:r>
            <a:r>
              <a:rPr sz="2100" spc="2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audio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outputs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streaming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data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outputs.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31" y="1617947"/>
            <a:ext cx="291973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150" spc="-5" dirty="0"/>
              <a:t>Chat</a:t>
            </a:r>
            <a:r>
              <a:rPr sz="3150" spc="-25" dirty="0"/>
              <a:t> </a:t>
            </a:r>
            <a:r>
              <a:rPr sz="3150" dirty="0"/>
              <a:t>Question</a:t>
            </a:r>
            <a:r>
              <a:rPr sz="3150" spc="-45" dirty="0"/>
              <a:t> </a:t>
            </a:r>
            <a:r>
              <a:rPr sz="3150" dirty="0"/>
              <a:t>#6</a:t>
            </a:r>
            <a:endParaRPr sz="3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81132" y="3877995"/>
            <a:ext cx="7529195" cy="93980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153920" marR="5080" indent="-2141855">
              <a:lnSpc>
                <a:spcPts val="3410"/>
              </a:lnSpc>
              <a:spcBef>
                <a:spcPts val="525"/>
              </a:spcBef>
            </a:pPr>
            <a:r>
              <a:rPr sz="3150" spc="5" dirty="0">
                <a:solidFill>
                  <a:srgbClr val="FFFFFF"/>
                </a:solidFill>
                <a:latin typeface="Times New Roman"/>
                <a:cs typeface="Times New Roman"/>
              </a:rPr>
              <a:t>Name</a:t>
            </a:r>
            <a:r>
              <a:rPr sz="31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5" dirty="0">
                <a:solidFill>
                  <a:srgbClr val="FFFFFF"/>
                </a:solidFill>
                <a:latin typeface="Times New Roman"/>
                <a:cs typeface="Times New Roman"/>
              </a:rPr>
              <a:t>any</a:t>
            </a:r>
            <a:r>
              <a:rPr sz="315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-5" dirty="0">
                <a:solidFill>
                  <a:srgbClr val="FFFFFF"/>
                </a:solidFill>
                <a:latin typeface="Times New Roman"/>
                <a:cs typeface="Times New Roman"/>
              </a:rPr>
              <a:t>TWO</a:t>
            </a:r>
            <a:r>
              <a:rPr sz="31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5" dirty="0">
                <a:solidFill>
                  <a:srgbClr val="FFFFFF"/>
                </a:solidFill>
                <a:latin typeface="Times New Roman"/>
                <a:cs typeface="Times New Roman"/>
              </a:rPr>
              <a:t>Product-level</a:t>
            </a:r>
            <a:r>
              <a:rPr sz="315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5" dirty="0">
                <a:solidFill>
                  <a:srgbClr val="FFFFFF"/>
                </a:solidFill>
                <a:latin typeface="Times New Roman"/>
                <a:cs typeface="Times New Roman"/>
              </a:rPr>
              <a:t>communication </a:t>
            </a:r>
            <a:r>
              <a:rPr sz="3150" spc="-7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interfacing</a:t>
            </a:r>
            <a:r>
              <a:rPr sz="31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5" dirty="0">
                <a:solidFill>
                  <a:srgbClr val="FFFFFF"/>
                </a:solidFill>
                <a:latin typeface="Times New Roman"/>
                <a:cs typeface="Times New Roman"/>
              </a:rPr>
              <a:t>devices?</a:t>
            </a:r>
            <a:endParaRPr sz="3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31" y="1617947"/>
            <a:ext cx="603123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150" dirty="0"/>
              <a:t>Synchronous</a:t>
            </a:r>
            <a:r>
              <a:rPr sz="3150" spc="-20" dirty="0"/>
              <a:t> </a:t>
            </a:r>
            <a:r>
              <a:rPr sz="3150" spc="-5" dirty="0"/>
              <a:t>Serial</a:t>
            </a:r>
            <a:r>
              <a:rPr sz="3150" spc="-10" dirty="0"/>
              <a:t> </a:t>
            </a:r>
            <a:r>
              <a:rPr sz="3150" dirty="0"/>
              <a:t>Output</a:t>
            </a:r>
            <a:r>
              <a:rPr sz="3150" spc="-10" dirty="0"/>
              <a:t> </a:t>
            </a:r>
            <a:r>
              <a:rPr sz="3150" spc="5" dirty="0"/>
              <a:t>example</a:t>
            </a:r>
            <a:endParaRPr sz="3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7924" y="2344828"/>
            <a:ext cx="9709150" cy="435419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1360"/>
              </a:spcBef>
              <a:buFont typeface="Wingdings"/>
              <a:buChar char=""/>
              <a:tabLst>
                <a:tab pos="313055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Inter-processor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Transfer</a:t>
            </a:r>
            <a:endParaRPr sz="2100">
              <a:latin typeface="Times New Roman"/>
              <a:cs typeface="Times New Roman"/>
            </a:endParaRPr>
          </a:p>
          <a:p>
            <a:pPr marL="312420" indent="-300355">
              <a:lnSpc>
                <a:spcPct val="100000"/>
              </a:lnSpc>
              <a:spcBef>
                <a:spcPts val="1260"/>
              </a:spcBef>
              <a:buFont typeface="Wingdings"/>
              <a:buChar char=""/>
              <a:tabLst>
                <a:tab pos="313055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Multiprocessor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Communication</a:t>
            </a:r>
            <a:endParaRPr sz="2100">
              <a:latin typeface="Times New Roman"/>
              <a:cs typeface="Times New Roman"/>
            </a:endParaRPr>
          </a:p>
          <a:p>
            <a:pPr marL="312420" indent="-300355">
              <a:lnSpc>
                <a:spcPct val="100000"/>
              </a:lnSpc>
              <a:spcBef>
                <a:spcPts val="1270"/>
              </a:spcBef>
              <a:buFont typeface="Wingdings"/>
              <a:buChar char=""/>
              <a:tabLst>
                <a:tab pos="313055" algn="l"/>
              </a:tabLst>
            </a:pP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Writing</a:t>
            </a:r>
            <a:r>
              <a:rPr sz="21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CD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Hard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Disk</a:t>
            </a:r>
            <a:endParaRPr sz="2100">
              <a:latin typeface="Times New Roman"/>
              <a:cs typeface="Times New Roman"/>
            </a:endParaRPr>
          </a:p>
          <a:p>
            <a:pPr marL="312420" indent="-300355">
              <a:lnSpc>
                <a:spcPct val="100000"/>
              </a:lnSpc>
              <a:spcBef>
                <a:spcPts val="1275"/>
              </a:spcBef>
              <a:buFont typeface="Wingdings"/>
              <a:buChar char=""/>
              <a:tabLst>
                <a:tab pos="313055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Audio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endParaRPr sz="2100">
              <a:latin typeface="Times New Roman"/>
              <a:cs typeface="Times New Roman"/>
            </a:endParaRPr>
          </a:p>
          <a:p>
            <a:pPr marL="312420" indent="-300355">
              <a:lnSpc>
                <a:spcPct val="100000"/>
              </a:lnSpc>
              <a:spcBef>
                <a:spcPts val="1260"/>
              </a:spcBef>
              <a:buFont typeface="Wingdings"/>
              <a:buChar char=""/>
              <a:tabLst>
                <a:tab pos="313055" algn="l"/>
              </a:tabLst>
            </a:pP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Video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endParaRPr sz="2100">
              <a:latin typeface="Times New Roman"/>
              <a:cs typeface="Times New Roman"/>
            </a:endParaRPr>
          </a:p>
          <a:p>
            <a:pPr marL="312420" indent="-300355">
              <a:lnSpc>
                <a:spcPct val="100000"/>
              </a:lnSpc>
              <a:spcBef>
                <a:spcPts val="1270"/>
              </a:spcBef>
              <a:buFont typeface="Wingdings"/>
              <a:buChar char=""/>
              <a:tabLst>
                <a:tab pos="313055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Dialer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endParaRPr sz="2100">
              <a:latin typeface="Times New Roman"/>
              <a:cs typeface="Times New Roman"/>
            </a:endParaRPr>
          </a:p>
          <a:p>
            <a:pPr marL="312420" indent="-300355">
              <a:lnSpc>
                <a:spcPct val="100000"/>
              </a:lnSpc>
              <a:spcBef>
                <a:spcPts val="1260"/>
              </a:spcBef>
              <a:buFont typeface="Wingdings"/>
              <a:buChar char=""/>
              <a:tabLst>
                <a:tab pos="313055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Network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Device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endParaRPr sz="2100">
              <a:latin typeface="Times New Roman"/>
              <a:cs typeface="Times New Roman"/>
            </a:endParaRPr>
          </a:p>
          <a:p>
            <a:pPr marL="312420" indent="-300355">
              <a:lnSpc>
                <a:spcPct val="100000"/>
              </a:lnSpc>
              <a:spcBef>
                <a:spcPts val="1270"/>
              </a:spcBef>
              <a:buFont typeface="Wingdings"/>
              <a:buChar char=""/>
              <a:tabLst>
                <a:tab pos="313055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Remote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TV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Control</a:t>
            </a:r>
            <a:endParaRPr sz="2100">
              <a:latin typeface="Times New Roman"/>
              <a:cs typeface="Times New Roman"/>
            </a:endParaRPr>
          </a:p>
          <a:p>
            <a:pPr marL="312420" indent="-300355">
              <a:lnSpc>
                <a:spcPct val="100000"/>
              </a:lnSpc>
              <a:spcBef>
                <a:spcPts val="1275"/>
              </a:spcBef>
              <a:buFont typeface="Wingdings"/>
              <a:buChar char=""/>
              <a:tabLst>
                <a:tab pos="313055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Transceiver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Serial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I/O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Bus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Writing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Flash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Memory</a:t>
            </a:r>
            <a:r>
              <a:rPr sz="21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sz="21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SDIO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641477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Synchronous</a:t>
            </a:r>
            <a:r>
              <a:rPr spc="60" dirty="0"/>
              <a:t> </a:t>
            </a:r>
            <a:r>
              <a:rPr spc="-5" dirty="0"/>
              <a:t>Serial</a:t>
            </a:r>
            <a:r>
              <a:rPr dirty="0"/>
              <a:t> </a:t>
            </a:r>
            <a:r>
              <a:rPr spc="-5" dirty="0"/>
              <a:t>Input</a:t>
            </a:r>
            <a:r>
              <a:rPr spc="35" dirty="0"/>
              <a:t> </a:t>
            </a:r>
            <a:r>
              <a:rPr dirty="0"/>
              <a:t>/</a:t>
            </a:r>
            <a:r>
              <a:rPr spc="-5" dirty="0"/>
              <a:t> Output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6404" y="2662427"/>
            <a:ext cx="8185403" cy="35722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5407" y="1555573"/>
            <a:ext cx="6551930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i="0" spc="5" dirty="0">
                <a:latin typeface="Times New Roman"/>
                <a:cs typeface="Times New Roman"/>
              </a:rPr>
              <a:t>Analog</a:t>
            </a:r>
            <a:r>
              <a:rPr sz="3850" i="0" spc="-75" dirty="0">
                <a:latin typeface="Times New Roman"/>
                <a:cs typeface="Times New Roman"/>
              </a:rPr>
              <a:t> </a:t>
            </a:r>
            <a:r>
              <a:rPr sz="3850" i="0" spc="-5" dirty="0">
                <a:latin typeface="Times New Roman"/>
                <a:cs typeface="Times New Roman"/>
              </a:rPr>
              <a:t>Electronic</a:t>
            </a:r>
            <a:r>
              <a:rPr sz="3850" i="0" spc="-50" dirty="0">
                <a:latin typeface="Times New Roman"/>
                <a:cs typeface="Times New Roman"/>
              </a:rPr>
              <a:t> </a:t>
            </a:r>
            <a:r>
              <a:rPr sz="3850" i="0" spc="5" dirty="0">
                <a:latin typeface="Times New Roman"/>
                <a:cs typeface="Times New Roman"/>
              </a:rPr>
              <a:t>Components</a:t>
            </a:r>
            <a:endParaRPr sz="38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091" y="2861610"/>
            <a:ext cx="8857615" cy="987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5080" indent="-300355" algn="just">
              <a:lnSpc>
                <a:spcPct val="100200"/>
              </a:lnSpc>
              <a:spcBef>
                <a:spcPts val="95"/>
              </a:spcBef>
              <a:buFont typeface="Wingdings"/>
              <a:buChar char=""/>
              <a:tabLst>
                <a:tab pos="313055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Resistors,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capacitors,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diodes,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inductors,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operational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amplifiers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(OpAmps),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transistors,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etc.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are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commonly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used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9D4A1"/>
                </a:solidFill>
                <a:latin typeface="Times New Roman"/>
                <a:cs typeface="Times New Roman"/>
              </a:rPr>
              <a:t>analog</a:t>
            </a:r>
            <a:r>
              <a:rPr sz="210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9D4A1"/>
                </a:solidFill>
                <a:latin typeface="Times New Roman"/>
                <a:cs typeface="Times New Roman"/>
              </a:rPr>
              <a:t>electronic</a:t>
            </a:r>
            <a:r>
              <a:rPr sz="2100" dirty="0">
                <a:solidFill>
                  <a:srgbClr val="F9D4A1"/>
                </a:solidFill>
                <a:latin typeface="Times New Roman"/>
                <a:cs typeface="Times New Roman"/>
              </a:rPr>
              <a:t> components</a:t>
            </a:r>
            <a:r>
              <a:rPr sz="2100" spc="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embedded hardware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design.</a:t>
            </a:r>
            <a:endParaRPr sz="21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5255" y="4072128"/>
            <a:ext cx="2756916" cy="19339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08747" y="1373124"/>
            <a:ext cx="1519428" cy="10134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33444" y="4079748"/>
            <a:ext cx="2496311" cy="192176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19316" y="4079748"/>
            <a:ext cx="1921763" cy="192176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30640" y="4079748"/>
            <a:ext cx="1595628" cy="1921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641477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Synchronous</a:t>
            </a:r>
            <a:r>
              <a:rPr spc="60" dirty="0"/>
              <a:t> </a:t>
            </a:r>
            <a:r>
              <a:rPr spc="-5" dirty="0"/>
              <a:t>Serial</a:t>
            </a:r>
            <a:r>
              <a:rPr dirty="0"/>
              <a:t> </a:t>
            </a:r>
            <a:r>
              <a:rPr spc="-5" dirty="0"/>
              <a:t>Input</a:t>
            </a:r>
            <a:r>
              <a:rPr spc="35" dirty="0"/>
              <a:t> </a:t>
            </a:r>
            <a:r>
              <a:rPr dirty="0"/>
              <a:t>/</a:t>
            </a:r>
            <a:r>
              <a:rPr spc="-5" dirty="0"/>
              <a:t> Output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3724" y="2780741"/>
            <a:ext cx="8156575" cy="35521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12420" marR="6350" indent="-300355" algn="just">
              <a:lnSpc>
                <a:spcPct val="100499"/>
              </a:lnSpc>
              <a:spcBef>
                <a:spcPts val="85"/>
              </a:spcBef>
              <a:buFont typeface="Wingdings"/>
              <a:buChar char=""/>
              <a:tabLst>
                <a:tab pos="313055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Each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bit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each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byte is in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synchronization at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input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each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bit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each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byte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is in synchronization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the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master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clock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"/>
            </a:pPr>
            <a:endParaRPr sz="2100">
              <a:latin typeface="Times New Roman"/>
              <a:cs typeface="Times New Roman"/>
            </a:endParaRPr>
          </a:p>
          <a:p>
            <a:pPr marL="312420" marR="5715" indent="-300355" algn="just">
              <a:lnSpc>
                <a:spcPct val="101000"/>
              </a:lnSpc>
              <a:buClr>
                <a:srgbClr val="3666FF"/>
              </a:buClr>
              <a:buFont typeface="Wingdings"/>
              <a:buChar char=""/>
              <a:tabLst>
                <a:tab pos="374015" algn="l"/>
              </a:tabLst>
            </a:pPr>
            <a:r>
              <a:rPr dirty="0"/>
              <a:t>	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bytes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are sent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received at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constant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rates. The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I/O’s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can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also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be on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same I/O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line when input/output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clock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pulses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either suitably modulate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encode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serial input/output, 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respectively.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If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clock period = </a:t>
            </a:r>
            <a:r>
              <a:rPr sz="2100" spc="-75" dirty="0">
                <a:solidFill>
                  <a:srgbClr val="FFFFFF"/>
                </a:solidFill>
                <a:latin typeface="Times New Roman"/>
                <a:cs typeface="Times New Roman"/>
              </a:rPr>
              <a:t>T,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then data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transfer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rate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(1/T)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bps.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"/>
            </a:pPr>
            <a:endParaRPr sz="2100">
              <a:latin typeface="Times New Roman"/>
              <a:cs typeface="Times New Roman"/>
            </a:endParaRPr>
          </a:p>
          <a:p>
            <a:pPr marL="312420" marR="5080" indent="-300355" algn="just">
              <a:lnSpc>
                <a:spcPct val="101200"/>
              </a:lnSpc>
              <a:buClr>
                <a:srgbClr val="3666FF"/>
              </a:buClr>
              <a:buFont typeface="Wingdings"/>
              <a:buChar char=""/>
              <a:tabLst>
                <a:tab pos="374015" algn="l"/>
              </a:tabLst>
            </a:pPr>
            <a:r>
              <a:rPr dirty="0"/>
              <a:t>	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processing element at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port (peripheral)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sends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and receives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byte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at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port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register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to or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from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where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the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microprocessor</a:t>
            </a:r>
            <a:r>
              <a:rPr sz="2100" spc="5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writes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reads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byte.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381885" marR="5080" indent="-1987550">
              <a:lnSpc>
                <a:spcPts val="3790"/>
              </a:lnSpc>
              <a:spcBef>
                <a:spcPts val="570"/>
              </a:spcBef>
            </a:pPr>
            <a:r>
              <a:rPr dirty="0"/>
              <a:t>Asynchronous</a:t>
            </a:r>
            <a:r>
              <a:rPr spc="15" dirty="0"/>
              <a:t> </a:t>
            </a:r>
            <a:r>
              <a:rPr spc="-5" dirty="0"/>
              <a:t>Serial</a:t>
            </a:r>
            <a:r>
              <a:rPr spc="-10" dirty="0"/>
              <a:t> </a:t>
            </a:r>
            <a:r>
              <a:rPr dirty="0"/>
              <a:t>port</a:t>
            </a:r>
            <a:r>
              <a:rPr spc="25" dirty="0"/>
              <a:t> </a:t>
            </a:r>
            <a:r>
              <a:rPr spc="-5" dirty="0"/>
              <a:t>line</a:t>
            </a:r>
            <a:r>
              <a:rPr spc="-30" dirty="0"/>
              <a:t> </a:t>
            </a:r>
            <a:r>
              <a:rPr spc="5" dirty="0"/>
              <a:t>RxD </a:t>
            </a:r>
            <a:r>
              <a:rPr spc="-860" dirty="0"/>
              <a:t> </a:t>
            </a:r>
            <a:r>
              <a:rPr dirty="0"/>
              <a:t>(receive</a:t>
            </a:r>
            <a:r>
              <a:rPr spc="15" dirty="0"/>
              <a:t> </a:t>
            </a:r>
            <a:r>
              <a:rPr spc="-5" dirty="0"/>
              <a:t>data)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2244" y="2604516"/>
            <a:ext cx="6240779" cy="407060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2331" y="1400123"/>
            <a:ext cx="5838190" cy="94106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798320" marR="5080" indent="-1786255">
              <a:lnSpc>
                <a:spcPts val="3420"/>
              </a:lnSpc>
              <a:spcBef>
                <a:spcPts val="520"/>
              </a:spcBef>
            </a:pPr>
            <a:r>
              <a:rPr sz="3150" dirty="0"/>
              <a:t>Asynchronous</a:t>
            </a:r>
            <a:r>
              <a:rPr sz="3150" spc="-40" dirty="0"/>
              <a:t> </a:t>
            </a:r>
            <a:r>
              <a:rPr sz="3150" dirty="0"/>
              <a:t>Serial</a:t>
            </a:r>
            <a:r>
              <a:rPr sz="3150" spc="-5" dirty="0"/>
              <a:t> </a:t>
            </a:r>
            <a:r>
              <a:rPr sz="3150" dirty="0"/>
              <a:t>port </a:t>
            </a:r>
            <a:r>
              <a:rPr sz="3150" spc="-5" dirty="0"/>
              <a:t>line</a:t>
            </a:r>
            <a:r>
              <a:rPr sz="3150" spc="-25" dirty="0"/>
              <a:t> </a:t>
            </a:r>
            <a:r>
              <a:rPr sz="3150" spc="5" dirty="0"/>
              <a:t>RxD </a:t>
            </a:r>
            <a:r>
              <a:rPr sz="3150" spc="-775" dirty="0"/>
              <a:t> </a:t>
            </a:r>
            <a:r>
              <a:rPr sz="3150" dirty="0"/>
              <a:t>(receive</a:t>
            </a:r>
            <a:r>
              <a:rPr sz="3150" spc="-20" dirty="0"/>
              <a:t> </a:t>
            </a:r>
            <a:r>
              <a:rPr sz="3150" dirty="0"/>
              <a:t>data)</a:t>
            </a:r>
            <a:endParaRPr sz="3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4630" y="2783816"/>
            <a:ext cx="8033384" cy="30924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31775" indent="-219710">
              <a:lnSpc>
                <a:spcPct val="100000"/>
              </a:lnSpc>
              <a:spcBef>
                <a:spcPts val="130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Does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not</a:t>
            </a:r>
            <a:r>
              <a:rPr sz="19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receive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clock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pulses</a:t>
            </a:r>
            <a:r>
              <a:rPr sz="19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9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clock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 information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along</a:t>
            </a:r>
            <a:r>
              <a:rPr sz="1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with the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bits.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"/>
            </a:pPr>
            <a:endParaRPr sz="2300">
              <a:latin typeface="Times New Roman"/>
              <a:cs typeface="Times New Roman"/>
            </a:endParaRPr>
          </a:p>
          <a:p>
            <a:pPr marL="257810" marR="5080" indent="-245745">
              <a:lnSpc>
                <a:spcPct val="120500"/>
              </a:lnSpc>
              <a:buClr>
                <a:srgbClr val="3666FF"/>
              </a:buClr>
              <a:buFont typeface="Wingdings"/>
              <a:buChar char=""/>
              <a:tabLst>
                <a:tab pos="287655" algn="l"/>
              </a:tabLst>
            </a:pPr>
            <a:r>
              <a:rPr dirty="0"/>
              <a:t>	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Each bit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received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each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byte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at fixed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intervals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but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each received 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byte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is not </a:t>
            </a:r>
            <a:r>
              <a:rPr sz="1900" spc="-45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9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synchronization.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"/>
            </a:pPr>
            <a:endParaRPr sz="2700">
              <a:latin typeface="Times New Roman"/>
              <a:cs typeface="Times New Roman"/>
            </a:endParaRPr>
          </a:p>
          <a:p>
            <a:pPr marL="287020" indent="-274955">
              <a:lnSpc>
                <a:spcPct val="100000"/>
              </a:lnSpc>
              <a:buClr>
                <a:srgbClr val="3666FF"/>
              </a:buClr>
              <a:buFont typeface="Wingdings"/>
              <a:buChar char=""/>
              <a:tabLst>
                <a:tab pos="287655" algn="l"/>
              </a:tabLst>
            </a:pP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Bytes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separate</a:t>
            </a:r>
            <a:r>
              <a:rPr sz="19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variable</a:t>
            </a:r>
            <a:r>
              <a:rPr sz="19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intervals</a:t>
            </a:r>
            <a:r>
              <a:rPr sz="19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 phase</a:t>
            </a:r>
            <a:r>
              <a:rPr sz="19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differences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"/>
            </a:pPr>
            <a:endParaRPr sz="2350">
              <a:latin typeface="Times New Roman"/>
              <a:cs typeface="Times New Roman"/>
            </a:endParaRPr>
          </a:p>
          <a:p>
            <a:pPr marL="287655" marR="170815" indent="-287655">
              <a:lnSpc>
                <a:spcPct val="120500"/>
              </a:lnSpc>
              <a:buClr>
                <a:srgbClr val="3666FF"/>
              </a:buClr>
              <a:buFont typeface="Wingdings"/>
              <a:buChar char=""/>
              <a:tabLst>
                <a:tab pos="287655" algn="l"/>
              </a:tabLst>
            </a:pP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Asynchronous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serial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input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also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called 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UART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input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if serial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input 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according </a:t>
            </a:r>
            <a:r>
              <a:rPr sz="1900" spc="-45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9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Times New Roman"/>
                <a:cs typeface="Times New Roman"/>
              </a:rPr>
              <a:t>UART</a:t>
            </a:r>
            <a:r>
              <a:rPr sz="19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protocol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672655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  <a:r>
              <a:rPr spc="10" dirty="0"/>
              <a:t> </a:t>
            </a:r>
            <a:r>
              <a:rPr dirty="0"/>
              <a:t>Serial</a:t>
            </a:r>
            <a:r>
              <a:rPr spc="-145" dirty="0"/>
              <a:t> </a:t>
            </a:r>
            <a:r>
              <a:rPr dirty="0"/>
              <a:t>Asynchronous</a:t>
            </a:r>
            <a:r>
              <a:rPr spc="-10" dirty="0"/>
              <a:t> </a:t>
            </a:r>
            <a:r>
              <a:rPr spc="-5" dirty="0"/>
              <a:t>Input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2809781"/>
            <a:ext cx="8090534" cy="29229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13360" marR="5080" indent="-201295">
              <a:lnSpc>
                <a:spcPts val="2280"/>
              </a:lnSpc>
              <a:spcBef>
                <a:spcPts val="375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Asynchronous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serial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used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keypad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inputs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modem</a:t>
            </a:r>
            <a:r>
              <a:rPr sz="21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inputs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computers.</a:t>
            </a:r>
            <a:endParaRPr sz="2100">
              <a:latin typeface="Times New Roman"/>
              <a:cs typeface="Times New Roman"/>
            </a:endParaRPr>
          </a:p>
          <a:p>
            <a:pPr marL="281940" indent="-269875">
              <a:lnSpc>
                <a:spcPct val="100000"/>
              </a:lnSpc>
              <a:spcBef>
                <a:spcPts val="540"/>
              </a:spcBef>
              <a:buClr>
                <a:srgbClr val="3666FF"/>
              </a:buClr>
              <a:buFont typeface="Wingdings"/>
              <a:buChar char=""/>
              <a:tabLst>
                <a:tab pos="282575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Keypad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controller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serial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data-in</a:t>
            </a:r>
            <a:endParaRPr sz="2100">
              <a:latin typeface="Times New Roman"/>
              <a:cs typeface="Times New Roman"/>
            </a:endParaRPr>
          </a:p>
          <a:p>
            <a:pPr marL="222885" indent="-210820">
              <a:lnSpc>
                <a:spcPct val="100000"/>
              </a:lnSpc>
              <a:spcBef>
                <a:spcPts val="670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Mice</a:t>
            </a:r>
            <a:endParaRPr sz="2100">
              <a:latin typeface="Times New Roman"/>
              <a:cs typeface="Times New Roman"/>
            </a:endParaRPr>
          </a:p>
          <a:p>
            <a:pPr marL="222885" indent="-210820">
              <a:lnSpc>
                <a:spcPct val="100000"/>
              </a:lnSpc>
              <a:spcBef>
                <a:spcPts val="635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Keyboard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controller</a:t>
            </a:r>
            <a:endParaRPr sz="2100">
              <a:latin typeface="Times New Roman"/>
              <a:cs typeface="Times New Roman"/>
            </a:endParaRPr>
          </a:p>
          <a:p>
            <a:pPr marL="222885" indent="-210820">
              <a:lnSpc>
                <a:spcPct val="100000"/>
              </a:lnSpc>
              <a:spcBef>
                <a:spcPts val="625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modem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endParaRPr sz="2100">
              <a:latin typeface="Times New Roman"/>
              <a:cs typeface="Times New Roman"/>
            </a:endParaRPr>
          </a:p>
          <a:p>
            <a:pPr marL="213360" marR="36195" indent="-201295">
              <a:lnSpc>
                <a:spcPts val="2270"/>
              </a:lnSpc>
              <a:spcBef>
                <a:spcPts val="919"/>
              </a:spcBef>
              <a:buSzPct val="95238"/>
              <a:buFont typeface="Wingdings"/>
              <a:buChar char=""/>
              <a:tabLst>
                <a:tab pos="22352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character send inputs on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serial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line [also called 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UART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(universal receiver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transmitter)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when according to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UART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mode]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607250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Format of</a:t>
            </a:r>
            <a:r>
              <a:rPr spc="-15" dirty="0"/>
              <a:t> </a:t>
            </a:r>
            <a:r>
              <a:rPr spc="-5" dirty="0"/>
              <a:t>bits</a:t>
            </a:r>
            <a:r>
              <a:rPr spc="25" dirty="0"/>
              <a:t> </a:t>
            </a:r>
            <a:r>
              <a:rPr dirty="0"/>
              <a:t>at </a:t>
            </a:r>
            <a:r>
              <a:rPr spc="5" dirty="0"/>
              <a:t>UART</a:t>
            </a:r>
            <a:r>
              <a:rPr spc="-40" dirty="0"/>
              <a:t> </a:t>
            </a:r>
            <a:r>
              <a:rPr spc="-5" dirty="0"/>
              <a:t>Protocol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147316" y="2551176"/>
            <a:ext cx="5544820" cy="4145279"/>
            <a:chOff x="2147316" y="2551176"/>
            <a:chExt cx="5544820" cy="414527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3224" y="2580132"/>
              <a:ext cx="5487923" cy="40873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7316" y="2551176"/>
              <a:ext cx="5544312" cy="41452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64080" y="2567940"/>
              <a:ext cx="5511165" cy="4112260"/>
            </a:xfrm>
            <a:custGeom>
              <a:avLst/>
              <a:gdLst/>
              <a:ahLst/>
              <a:cxnLst/>
              <a:rect l="l" t="t" r="r" b="b"/>
              <a:pathLst>
                <a:path w="5511165" h="4112259">
                  <a:moveTo>
                    <a:pt x="0" y="0"/>
                  </a:moveTo>
                  <a:lnTo>
                    <a:pt x="5510784" y="0"/>
                  </a:lnTo>
                  <a:lnTo>
                    <a:pt x="5510784" y="4111752"/>
                  </a:lnTo>
                  <a:lnTo>
                    <a:pt x="0" y="4111752"/>
                  </a:lnTo>
                  <a:lnTo>
                    <a:pt x="0" y="0"/>
                  </a:lnTo>
                  <a:close/>
                </a:path>
              </a:pathLst>
            </a:custGeom>
            <a:ln w="335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611251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UART</a:t>
            </a:r>
            <a:r>
              <a:rPr spc="-45" dirty="0"/>
              <a:t> </a:t>
            </a:r>
            <a:r>
              <a:rPr dirty="0"/>
              <a:t>protocol </a:t>
            </a:r>
            <a:r>
              <a:rPr spc="-5" dirty="0"/>
              <a:t>serial</a:t>
            </a:r>
            <a:r>
              <a:rPr dirty="0"/>
              <a:t> </a:t>
            </a:r>
            <a:r>
              <a:rPr spc="-5" dirty="0"/>
              <a:t>line</a:t>
            </a:r>
            <a:r>
              <a:rPr spc="15" dirty="0"/>
              <a:t> </a:t>
            </a:r>
            <a:r>
              <a:rPr dirty="0"/>
              <a:t>format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3071" y="3174018"/>
            <a:ext cx="7881620" cy="194881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0520" marR="133350" indent="-300355" algn="just">
              <a:lnSpc>
                <a:spcPct val="100499"/>
              </a:lnSpc>
              <a:spcBef>
                <a:spcPts val="85"/>
              </a:spcBef>
              <a:buFont typeface="Wingdings"/>
              <a:buChar char=""/>
              <a:tabLst>
                <a:tab pos="351155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Starting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point of receiving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for each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byte is indicated by a line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transition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to 0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period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75" dirty="0">
                <a:solidFill>
                  <a:srgbClr val="FFFFFF"/>
                </a:solidFill>
                <a:latin typeface="Times New Roman"/>
                <a:cs typeface="Times New Roman"/>
              </a:rPr>
              <a:t>T.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[T</a:t>
            </a:r>
            <a:r>
              <a:rPr sz="2100" spc="-75" baseline="25793" dirty="0">
                <a:solidFill>
                  <a:srgbClr val="FFFFFF"/>
                </a:solidFill>
                <a:latin typeface="Times New Roman"/>
                <a:cs typeface="Times New Roman"/>
              </a:rPr>
              <a:t>-1</a:t>
            </a:r>
            <a:r>
              <a:rPr sz="2100" spc="262" baseline="2579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called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baud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rate.]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har char=""/>
            </a:pPr>
            <a:endParaRPr sz="2200">
              <a:latin typeface="Times New Roman"/>
              <a:cs typeface="Times New Roman"/>
            </a:endParaRPr>
          </a:p>
          <a:p>
            <a:pPr marL="350520" marR="17780" indent="-300355" algn="just">
              <a:lnSpc>
                <a:spcPct val="100000"/>
              </a:lnSpc>
              <a:spcBef>
                <a:spcPts val="5"/>
              </a:spcBef>
              <a:buClr>
                <a:srgbClr val="3666FF"/>
              </a:buClr>
              <a:buFont typeface="Wingdings"/>
              <a:buChar char=""/>
              <a:tabLst>
                <a:tab pos="418465" algn="l"/>
              </a:tabLst>
            </a:pPr>
            <a:r>
              <a:rPr dirty="0"/>
              <a:t>	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If sender’s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shift-clock period = </a:t>
            </a:r>
            <a:r>
              <a:rPr sz="2100" spc="-75" dirty="0">
                <a:solidFill>
                  <a:srgbClr val="FFFFFF"/>
                </a:solidFill>
                <a:latin typeface="Times New Roman"/>
                <a:cs typeface="Times New Roman"/>
              </a:rPr>
              <a:t>T,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then a byte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 port is received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at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input in period =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10.T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11.T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due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to use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additional bits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at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start and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end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each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byte.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611251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UART</a:t>
            </a:r>
            <a:r>
              <a:rPr spc="-45" dirty="0"/>
              <a:t> </a:t>
            </a:r>
            <a:r>
              <a:rPr dirty="0"/>
              <a:t>protocol </a:t>
            </a:r>
            <a:r>
              <a:rPr spc="-5" dirty="0"/>
              <a:t>serial</a:t>
            </a:r>
            <a:r>
              <a:rPr dirty="0"/>
              <a:t> </a:t>
            </a:r>
            <a:r>
              <a:rPr spc="-5" dirty="0"/>
              <a:t>line</a:t>
            </a:r>
            <a:r>
              <a:rPr spc="15" dirty="0"/>
              <a:t> </a:t>
            </a:r>
            <a:r>
              <a:rPr dirty="0"/>
              <a:t>format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3193812"/>
            <a:ext cx="8294370" cy="201168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13360" marR="5080" indent="-201295" algn="just">
              <a:lnSpc>
                <a:spcPct val="90200"/>
              </a:lnSpc>
              <a:spcBef>
                <a:spcPts val="34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Receiver detects </a:t>
            </a:r>
            <a:r>
              <a:rPr sz="2100" i="1" dirty="0">
                <a:solidFill>
                  <a:srgbClr val="FFFFFF"/>
                </a:solidFill>
                <a:latin typeface="Times New Roman"/>
                <a:cs typeface="Times New Roman"/>
              </a:rPr>
              <a:t>n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bits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at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intervals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of T from 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middle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of the start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indicating bit.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i="1" dirty="0">
                <a:solidFill>
                  <a:srgbClr val="FFFFFF"/>
                </a:solidFill>
                <a:latin typeface="Times New Roman"/>
                <a:cs typeface="Times New Roman"/>
              </a:rPr>
              <a:t>n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=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0, 1,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…,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10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11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and finds whether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data-input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r>
              <a:rPr sz="21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 saves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bits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8-bit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shift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register.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har char=""/>
            </a:pPr>
            <a:endParaRPr sz="2300">
              <a:latin typeface="Times New Roman"/>
              <a:cs typeface="Times New Roman"/>
            </a:endParaRPr>
          </a:p>
          <a:p>
            <a:pPr marL="213360" marR="7620" indent="-201295" algn="just">
              <a:lnSpc>
                <a:spcPts val="2320"/>
              </a:lnSpc>
              <a:spcBef>
                <a:spcPts val="1330"/>
              </a:spcBef>
              <a:buClr>
                <a:srgbClr val="3666FF"/>
              </a:buClr>
              <a:buFont typeface="Wingdings"/>
              <a:buChar char=""/>
              <a:tabLst>
                <a:tab pos="311785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Processing element at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port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(peripheral)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saves 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byte at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 port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register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from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where</a:t>
            </a:r>
            <a:r>
              <a:rPr sz="21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microprocessor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reads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byte.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527113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Asynchronous </a:t>
            </a:r>
            <a:r>
              <a:rPr spc="-5" dirty="0"/>
              <a:t>Serial</a:t>
            </a:r>
            <a:r>
              <a:rPr spc="-20" dirty="0"/>
              <a:t> </a:t>
            </a:r>
            <a:r>
              <a:rPr spc="-5" dirty="0"/>
              <a:t>Output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1589" y="2902761"/>
            <a:ext cx="7877175" cy="2276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313055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Asynchronous output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serial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port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line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TxD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(transmit</a:t>
            </a:r>
            <a:r>
              <a:rPr sz="21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data).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Wingdings"/>
              <a:buChar char=""/>
            </a:pPr>
            <a:endParaRPr sz="2200">
              <a:latin typeface="Times New Roman"/>
              <a:cs typeface="Times New Roman"/>
            </a:endParaRPr>
          </a:p>
          <a:p>
            <a:pPr marL="312420" marR="5080" indent="-300355" algn="just">
              <a:lnSpc>
                <a:spcPct val="100200"/>
              </a:lnSpc>
              <a:spcBef>
                <a:spcPts val="5"/>
              </a:spcBef>
              <a:buFont typeface="Wingdings"/>
              <a:buChar char=""/>
              <a:tabLst>
                <a:tab pos="313055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Each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 in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each byte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transmit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at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fixed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intervals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but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each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output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byte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not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synchronization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(separates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by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variable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interval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or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phase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difference).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2200">
              <a:latin typeface="Times New Roman"/>
              <a:cs typeface="Times New Roman"/>
            </a:endParaRPr>
          </a:p>
          <a:p>
            <a:pPr marL="379730" indent="-367665">
              <a:lnSpc>
                <a:spcPct val="100000"/>
              </a:lnSpc>
              <a:buFont typeface="Wingdings"/>
              <a:buChar char=""/>
              <a:tabLst>
                <a:tab pos="379730" algn="l"/>
                <a:tab pos="380365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Minimum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separation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stop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interval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84074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</a:t>
            </a:r>
            <a:r>
              <a:rPr dirty="0"/>
              <a:t>xD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8260" y="2736612"/>
            <a:ext cx="8291830" cy="30467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31775" indent="-219710">
              <a:lnSpc>
                <a:spcPct val="100000"/>
              </a:lnSpc>
              <a:spcBef>
                <a:spcPts val="130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Does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not</a:t>
            </a:r>
            <a:r>
              <a:rPr sz="1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send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clock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pulses</a:t>
            </a:r>
            <a:r>
              <a:rPr sz="1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along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bits.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Wingdings"/>
              <a:buChar char=""/>
            </a:pPr>
            <a:endParaRPr sz="2350">
              <a:latin typeface="Times New Roman"/>
              <a:cs typeface="Times New Roman"/>
            </a:endParaRPr>
          </a:p>
          <a:p>
            <a:pPr marL="231775" indent="-219710">
              <a:lnSpc>
                <a:spcPts val="1950"/>
              </a:lnSpc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Sender</a:t>
            </a:r>
            <a:r>
              <a:rPr sz="19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transmits</a:t>
            </a:r>
            <a:r>
              <a:rPr sz="1900" spc="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900" spc="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bytes</a:t>
            </a:r>
            <a:r>
              <a:rPr sz="1900" spc="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1900" spc="1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900" spc="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minimum</a:t>
            </a:r>
            <a:r>
              <a:rPr sz="1900" spc="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intervals</a:t>
            </a:r>
            <a:r>
              <a:rPr sz="1900" spc="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900" spc="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i="1" spc="-3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900" spc="-30" dirty="0">
                <a:solidFill>
                  <a:srgbClr val="FFFFFF"/>
                </a:solidFill>
                <a:latin typeface="Times New Roman"/>
                <a:cs typeface="Times New Roman"/>
              </a:rPr>
              <a:t>.T.</a:t>
            </a:r>
            <a:r>
              <a:rPr sz="1900" spc="1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Bits</a:t>
            </a:r>
            <a:r>
              <a:rPr sz="1900" spc="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receiving</a:t>
            </a:r>
            <a:r>
              <a:rPr sz="1900" spc="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starts</a:t>
            </a:r>
            <a:endParaRPr sz="1900">
              <a:latin typeface="Times New Roman"/>
              <a:cs typeface="Times New Roman"/>
            </a:endParaRPr>
          </a:p>
          <a:p>
            <a:pPr marL="213360" marR="5080">
              <a:lnSpc>
                <a:spcPct val="71000"/>
              </a:lnSpc>
              <a:spcBef>
                <a:spcPts val="330"/>
              </a:spcBef>
              <a:tabLst>
                <a:tab pos="4478020" algn="l"/>
              </a:tabLst>
            </a:pP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1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9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middle</a:t>
            </a:r>
            <a:r>
              <a:rPr sz="19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9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start</a:t>
            </a:r>
            <a:r>
              <a:rPr sz="19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indicating</a:t>
            </a:r>
            <a:r>
              <a:rPr sz="19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bit,	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9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19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0,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1,</a:t>
            </a:r>
            <a:r>
              <a:rPr sz="19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…, 10</a:t>
            </a:r>
            <a:r>
              <a:rPr sz="19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sender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sends </a:t>
            </a:r>
            <a:r>
              <a:rPr sz="1900" spc="-45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bits</a:t>
            </a:r>
            <a:r>
              <a:rPr sz="1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through</a:t>
            </a:r>
            <a:r>
              <a:rPr sz="19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11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-bit</a:t>
            </a:r>
            <a:r>
              <a:rPr sz="1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shift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imes New Roman"/>
                <a:cs typeface="Times New Roman"/>
              </a:rPr>
              <a:t>register.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00">
              <a:latin typeface="Times New Roman"/>
              <a:cs typeface="Times New Roman"/>
            </a:endParaRPr>
          </a:p>
          <a:p>
            <a:pPr marL="213360" marR="5080" indent="-201295">
              <a:lnSpc>
                <a:spcPct val="71100"/>
              </a:lnSpc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9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processing</a:t>
            </a:r>
            <a:r>
              <a:rPr sz="19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element</a:t>
            </a:r>
            <a:r>
              <a:rPr sz="19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19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9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port</a:t>
            </a:r>
            <a:r>
              <a:rPr sz="19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(peripheral)</a:t>
            </a:r>
            <a:r>
              <a:rPr sz="19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sends</a:t>
            </a:r>
            <a:r>
              <a:rPr sz="19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9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byte</a:t>
            </a:r>
            <a:r>
              <a:rPr sz="1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19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9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port</a:t>
            </a:r>
            <a:r>
              <a:rPr sz="19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register</a:t>
            </a:r>
            <a:r>
              <a:rPr sz="19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1900" spc="-45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where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microprocessor</a:t>
            </a:r>
            <a:r>
              <a:rPr sz="19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write</a:t>
            </a:r>
            <a:r>
              <a:rPr sz="19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byte.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Wingdings"/>
              <a:buChar char=""/>
            </a:pPr>
            <a:endParaRPr sz="2900">
              <a:latin typeface="Times New Roman"/>
              <a:cs typeface="Times New Roman"/>
            </a:endParaRPr>
          </a:p>
          <a:p>
            <a:pPr marL="213360" marR="5080" indent="-201295">
              <a:lnSpc>
                <a:spcPct val="71100"/>
              </a:lnSpc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Synchronous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serial</a:t>
            </a:r>
            <a:r>
              <a:rPr sz="1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9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also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called </a:t>
            </a:r>
            <a:r>
              <a:rPr sz="1900" spc="-10" dirty="0">
                <a:solidFill>
                  <a:srgbClr val="FFFFFF"/>
                </a:solidFill>
                <a:latin typeface="Times New Roman"/>
                <a:cs typeface="Times New Roman"/>
              </a:rPr>
              <a:t>UART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sz="1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if serial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output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9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according </a:t>
            </a:r>
            <a:r>
              <a:rPr sz="1900" spc="-45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9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Times New Roman"/>
                <a:cs typeface="Times New Roman"/>
              </a:rPr>
              <a:t>UART</a:t>
            </a:r>
            <a:r>
              <a:rPr sz="19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protocol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699770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  <a:r>
              <a:rPr spc="10" dirty="0"/>
              <a:t> </a:t>
            </a:r>
            <a:r>
              <a:rPr dirty="0"/>
              <a:t>Serial</a:t>
            </a:r>
            <a:r>
              <a:rPr spc="-145" dirty="0"/>
              <a:t> </a:t>
            </a:r>
            <a:r>
              <a:rPr dirty="0"/>
              <a:t>Asynchronous</a:t>
            </a:r>
            <a:r>
              <a:rPr spc="-5" dirty="0"/>
              <a:t> Output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76448" y="3846105"/>
            <a:ext cx="282892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called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UART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when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9554" y="2965346"/>
            <a:ext cx="3645535" cy="151574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50825" indent="-238760">
              <a:lnSpc>
                <a:spcPct val="100000"/>
              </a:lnSpc>
              <a:spcBef>
                <a:spcPts val="73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modem</a:t>
            </a:r>
            <a:endParaRPr sz="2100">
              <a:latin typeface="Times New Roman"/>
              <a:cs typeface="Times New Roman"/>
            </a:endParaRPr>
          </a:p>
          <a:p>
            <a:pPr marL="250825" indent="-238760">
              <a:lnSpc>
                <a:spcPct val="100000"/>
              </a:lnSpc>
              <a:spcBef>
                <a:spcPts val="63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printer</a:t>
            </a:r>
            <a:endParaRPr sz="2100">
              <a:latin typeface="Times New Roman"/>
              <a:cs typeface="Times New Roman"/>
            </a:endParaRPr>
          </a:p>
          <a:p>
            <a:pPr marL="213360" marR="5080" indent="-201295">
              <a:lnSpc>
                <a:spcPts val="2280"/>
              </a:lnSpc>
              <a:spcBef>
                <a:spcPts val="900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output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serial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line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[also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according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UART]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1685289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R</a:t>
            </a:r>
            <a:r>
              <a:rPr spc="-15" dirty="0"/>
              <a:t>e</a:t>
            </a:r>
            <a:r>
              <a:rPr dirty="0"/>
              <a:t>s</a:t>
            </a:r>
            <a:r>
              <a:rPr spc="5" dirty="0"/>
              <a:t>i</a:t>
            </a:r>
            <a:r>
              <a:rPr dirty="0"/>
              <a:t>s</a:t>
            </a:r>
            <a:r>
              <a:rPr spc="5" dirty="0"/>
              <a:t>t</a:t>
            </a:r>
            <a:r>
              <a:rPr dirty="0"/>
              <a:t>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5522" y="3074945"/>
            <a:ext cx="4446270" cy="1202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7620" indent="-300355">
              <a:lnSpc>
                <a:spcPct val="101600"/>
              </a:lnSpc>
              <a:spcBef>
                <a:spcPts val="95"/>
              </a:spcBef>
              <a:buFont typeface="Wingdings"/>
              <a:buChar char=""/>
              <a:tabLst>
                <a:tab pos="313055" algn="l"/>
                <a:tab pos="631825" algn="l"/>
                <a:tab pos="1507490" algn="l"/>
                <a:tab pos="2248535" algn="l"/>
                <a:tab pos="2731770" algn="l"/>
                <a:tab pos="3669665" algn="l"/>
              </a:tabLst>
            </a:pP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re</a:t>
            </a:r>
            <a:r>
              <a:rPr sz="1900" spc="3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900" spc="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b="1" spc="5" dirty="0">
                <a:solidFill>
                  <a:srgbClr val="F9D4A1"/>
                </a:solidFill>
                <a:latin typeface="Times New Roman"/>
                <a:cs typeface="Times New Roman"/>
              </a:rPr>
              <a:t>li</a:t>
            </a:r>
            <a:r>
              <a:rPr sz="1900" b="1" spc="15" dirty="0">
                <a:solidFill>
                  <a:srgbClr val="F9D4A1"/>
                </a:solidFill>
                <a:latin typeface="Times New Roman"/>
                <a:cs typeface="Times New Roman"/>
              </a:rPr>
              <a:t>m</a:t>
            </a:r>
            <a:r>
              <a:rPr sz="1900" b="1" spc="5" dirty="0">
                <a:solidFill>
                  <a:srgbClr val="F9D4A1"/>
                </a:solidFill>
                <a:latin typeface="Times New Roman"/>
                <a:cs typeface="Times New Roman"/>
              </a:rPr>
              <a:t>i</a:t>
            </a:r>
            <a:r>
              <a:rPr sz="1900" b="1" dirty="0">
                <a:solidFill>
                  <a:srgbClr val="F9D4A1"/>
                </a:solidFill>
                <a:latin typeface="Times New Roman"/>
                <a:cs typeface="Times New Roman"/>
              </a:rPr>
              <a:t>t</a:t>
            </a:r>
            <a:r>
              <a:rPr sz="190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s</a:t>
            </a:r>
            <a:r>
              <a:rPr sz="1900" b="1" dirty="0">
                <a:solidFill>
                  <a:srgbClr val="F9D4A1"/>
                </a:solidFill>
                <a:latin typeface="Times New Roman"/>
                <a:cs typeface="Times New Roman"/>
              </a:rPr>
              <a:t>	t</a:t>
            </a:r>
            <a:r>
              <a:rPr sz="1900" b="1" spc="20" dirty="0">
                <a:solidFill>
                  <a:srgbClr val="F9D4A1"/>
                </a:solidFill>
                <a:latin typeface="Times New Roman"/>
                <a:cs typeface="Times New Roman"/>
              </a:rPr>
              <a:t>h</a:t>
            </a:r>
            <a:r>
              <a:rPr sz="190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e</a:t>
            </a:r>
            <a:r>
              <a:rPr sz="1900" b="1" dirty="0">
                <a:solidFill>
                  <a:srgbClr val="F9D4A1"/>
                </a:solidFill>
                <a:latin typeface="Times New Roman"/>
                <a:cs typeface="Times New Roman"/>
              </a:rPr>
              <a:t>	</a:t>
            </a:r>
            <a:r>
              <a:rPr sz="1900" b="1" spc="-20" dirty="0">
                <a:solidFill>
                  <a:srgbClr val="F9D4A1"/>
                </a:solidFill>
                <a:latin typeface="Times New Roman"/>
                <a:cs typeface="Times New Roman"/>
              </a:rPr>
              <a:t>c</a:t>
            </a:r>
            <a:r>
              <a:rPr sz="1900" b="1" spc="20" dirty="0">
                <a:solidFill>
                  <a:srgbClr val="F9D4A1"/>
                </a:solidFill>
                <a:latin typeface="Times New Roman"/>
                <a:cs typeface="Times New Roman"/>
              </a:rPr>
              <a:t>u</a:t>
            </a:r>
            <a:r>
              <a:rPr sz="1900" b="1" dirty="0">
                <a:solidFill>
                  <a:srgbClr val="F9D4A1"/>
                </a:solidFill>
                <a:latin typeface="Times New Roman"/>
                <a:cs typeface="Times New Roman"/>
              </a:rPr>
              <a:t>r</a:t>
            </a:r>
            <a:r>
              <a:rPr sz="1900" b="1" spc="-40" dirty="0">
                <a:solidFill>
                  <a:srgbClr val="F9D4A1"/>
                </a:solidFill>
                <a:latin typeface="Times New Roman"/>
                <a:cs typeface="Times New Roman"/>
              </a:rPr>
              <a:t>r</a:t>
            </a:r>
            <a:r>
              <a:rPr sz="1900" b="1" spc="20" dirty="0">
                <a:solidFill>
                  <a:srgbClr val="F9D4A1"/>
                </a:solidFill>
                <a:latin typeface="Times New Roman"/>
                <a:cs typeface="Times New Roman"/>
              </a:rPr>
              <a:t>e</a:t>
            </a:r>
            <a:r>
              <a:rPr sz="1900" b="1" dirty="0">
                <a:solidFill>
                  <a:srgbClr val="F9D4A1"/>
                </a:solidFill>
                <a:latin typeface="Times New Roman"/>
                <a:cs typeface="Times New Roman"/>
              </a:rPr>
              <a:t>n</a:t>
            </a:r>
            <a:r>
              <a:rPr sz="190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t</a:t>
            </a:r>
            <a:r>
              <a:rPr sz="1900" b="1" dirty="0">
                <a:solidFill>
                  <a:srgbClr val="F9D4A1"/>
                </a:solidFill>
                <a:latin typeface="Times New Roman"/>
                <a:cs typeface="Times New Roman"/>
              </a:rPr>
              <a:t>	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lo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9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g 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through</a:t>
            </a:r>
            <a:r>
              <a:rPr sz="19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9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circuit.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Wingdings"/>
              <a:buChar char=""/>
            </a:pPr>
            <a:endParaRPr sz="2000">
              <a:latin typeface="Times New Roman"/>
              <a:cs typeface="Times New Roman"/>
            </a:endParaRPr>
          </a:p>
          <a:p>
            <a:pPr marL="312420" indent="-300355">
              <a:lnSpc>
                <a:spcPct val="100000"/>
              </a:lnSpc>
              <a:buFont typeface="Wingdings"/>
              <a:buChar char=""/>
              <a:tabLst>
                <a:tab pos="313055" algn="l"/>
              </a:tabLst>
            </a:pP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Interfacing</a:t>
            </a:r>
            <a:r>
              <a:rPr sz="19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9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LEDs,</a:t>
            </a:r>
            <a:r>
              <a:rPr sz="19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buzzer,</a:t>
            </a:r>
            <a:r>
              <a:rPr sz="19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etc.</a:t>
            </a:r>
            <a:r>
              <a:rPr sz="19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19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5757" y="4545567"/>
            <a:ext cx="3297554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85825" algn="l"/>
                <a:tab pos="1840230" algn="l"/>
                <a:tab pos="2836545" algn="l"/>
                <a:tab pos="3175000" algn="l"/>
              </a:tabLst>
            </a:pP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nt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li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iti</a:t>
            </a:r>
            <a:r>
              <a:rPr sz="19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900" spc="3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5757" y="4251442"/>
            <a:ext cx="4145279" cy="6140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30"/>
              </a:spcBef>
              <a:tabLst>
                <a:tab pos="600710" algn="l"/>
                <a:tab pos="1216660" algn="l"/>
                <a:tab pos="1626235" algn="l"/>
                <a:tab pos="3355975" algn="l"/>
              </a:tabLst>
            </a:pP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port	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pins	of	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microcontroller	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through</a:t>
            </a:r>
            <a:endParaRPr sz="19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35"/>
              </a:spcBef>
            </a:pP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typical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5757" y="4838133"/>
            <a:ext cx="4145279" cy="614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5"/>
              </a:spcBef>
              <a:tabLst>
                <a:tab pos="998855" algn="l"/>
                <a:tab pos="1440180" algn="l"/>
                <a:tab pos="1896745" algn="l"/>
                <a:tab pos="2608580" algn="l"/>
                <a:tab pos="2969260" algn="l"/>
                <a:tab pos="3940810" algn="l"/>
              </a:tabLst>
            </a:pP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ple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f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ge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r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sto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in  embedded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application.</a:t>
            </a:r>
            <a:endParaRPr sz="19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40096" y="3049524"/>
            <a:ext cx="5222747" cy="234543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31" y="1640845"/>
            <a:ext cx="464693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150" spc="5" dirty="0"/>
              <a:t>Half</a:t>
            </a:r>
            <a:r>
              <a:rPr sz="3150" spc="-35" dirty="0"/>
              <a:t> </a:t>
            </a:r>
            <a:r>
              <a:rPr sz="3150" dirty="0"/>
              <a:t>Duplex</a:t>
            </a:r>
            <a:r>
              <a:rPr sz="3150" spc="-30" dirty="0"/>
              <a:t> </a:t>
            </a:r>
            <a:r>
              <a:rPr sz="3150" dirty="0"/>
              <a:t>&amp;</a:t>
            </a:r>
            <a:r>
              <a:rPr sz="3150" spc="-20" dirty="0"/>
              <a:t> </a:t>
            </a:r>
            <a:r>
              <a:rPr sz="3150" dirty="0"/>
              <a:t>Full-Duplex</a:t>
            </a:r>
            <a:endParaRPr sz="3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8137" y="2788424"/>
            <a:ext cx="8189595" cy="357949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13360" marR="6350" indent="-201295">
              <a:lnSpc>
                <a:spcPts val="2030"/>
              </a:lnSpc>
              <a:spcBef>
                <a:spcPts val="57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Half</a:t>
            </a:r>
            <a:r>
              <a:rPr sz="2100" spc="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duplex</a:t>
            </a:r>
            <a:r>
              <a:rPr sz="2100" spc="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means</a:t>
            </a:r>
            <a:r>
              <a:rPr sz="2100" spc="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2100" spc="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follows:</a:t>
            </a:r>
            <a:r>
              <a:rPr sz="2100" spc="2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2100" spc="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2100" spc="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instant</a:t>
            </a:r>
            <a:r>
              <a:rPr sz="2100" spc="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communication</a:t>
            </a:r>
            <a:r>
              <a:rPr sz="2100" spc="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2100" spc="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only</a:t>
            </a:r>
            <a:r>
              <a:rPr sz="2100" spc="22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be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one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way</a:t>
            </a:r>
            <a:r>
              <a:rPr sz="21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(input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output)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on a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bi-directional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line.</a:t>
            </a:r>
            <a:endParaRPr sz="2100">
              <a:latin typeface="Times New Roman"/>
              <a:cs typeface="Times New Roman"/>
            </a:endParaRPr>
          </a:p>
          <a:p>
            <a:pPr marL="309245" indent="-297180">
              <a:lnSpc>
                <a:spcPct val="100000"/>
              </a:lnSpc>
              <a:spcBef>
                <a:spcPts val="370"/>
              </a:spcBef>
              <a:buSzPct val="95238"/>
              <a:buFont typeface="Wingdings"/>
              <a:buChar char=""/>
              <a:tabLst>
                <a:tab pos="30988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21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half-duplex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─ telephone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communication.</a:t>
            </a:r>
            <a:endParaRPr sz="2100">
              <a:latin typeface="Times New Roman"/>
              <a:cs typeface="Times New Roman"/>
            </a:endParaRPr>
          </a:p>
          <a:p>
            <a:pPr marL="250825" indent="-238760">
              <a:lnSpc>
                <a:spcPct val="100000"/>
              </a:lnSpc>
              <a:spcBef>
                <a:spcPts val="38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On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one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telephone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line,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talk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can only in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half-duplex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way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Wingdings"/>
              <a:buChar char=""/>
            </a:pPr>
            <a:endParaRPr sz="3250">
              <a:latin typeface="Times New Roman"/>
              <a:cs typeface="Times New Roman"/>
            </a:endParaRPr>
          </a:p>
          <a:p>
            <a:pPr marL="213360" marR="5080" indent="-201295" algn="just">
              <a:lnSpc>
                <a:spcPct val="80000"/>
              </a:lnSpc>
              <a:spcBef>
                <a:spcPts val="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Full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duplex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means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at an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instant,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the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communication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2100" spc="5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2100" spc="5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both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ways.</a:t>
            </a:r>
            <a:endParaRPr sz="2100">
              <a:latin typeface="Times New Roman"/>
              <a:cs typeface="Times New Roman"/>
            </a:endParaRPr>
          </a:p>
          <a:p>
            <a:pPr marL="213360" marR="5080" indent="-201295" algn="just">
              <a:lnSpc>
                <a:spcPct val="80000"/>
              </a:lnSpc>
              <a:spcBef>
                <a:spcPts val="88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An example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of 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full duplex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asynchronous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communication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communication between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modem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5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computer</a:t>
            </a:r>
            <a:r>
              <a:rPr sz="2100" spc="5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though TxD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and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RxD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lines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communication</a:t>
            </a:r>
            <a:r>
              <a:rPr sz="21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endParaRPr sz="2100">
              <a:latin typeface="Times New Roman"/>
              <a:cs typeface="Times New Roman"/>
            </a:endParaRPr>
          </a:p>
          <a:p>
            <a:pPr marL="250825" indent="-238760" algn="just">
              <a:lnSpc>
                <a:spcPct val="100000"/>
              </a:lnSpc>
              <a:spcBef>
                <a:spcPts val="38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SI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in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modes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1,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8051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524446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Parallel</a:t>
            </a:r>
            <a:r>
              <a:rPr spc="-5" dirty="0"/>
              <a:t> </a:t>
            </a:r>
            <a:r>
              <a:rPr dirty="0"/>
              <a:t>Port</a:t>
            </a:r>
            <a:r>
              <a:rPr spc="-5" dirty="0"/>
              <a:t> single</a:t>
            </a:r>
            <a:r>
              <a:rPr spc="10" dirty="0"/>
              <a:t> </a:t>
            </a:r>
            <a:r>
              <a:rPr dirty="0"/>
              <a:t>bit</a:t>
            </a:r>
            <a:r>
              <a:rPr spc="-40" dirty="0"/>
              <a:t> </a:t>
            </a:r>
            <a:r>
              <a:rPr spc="-5" dirty="0"/>
              <a:t>input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2728990"/>
            <a:ext cx="8293734" cy="219710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50825" indent="-238760">
              <a:lnSpc>
                <a:spcPct val="100000"/>
              </a:lnSpc>
              <a:spcBef>
                <a:spcPts val="73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Completion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revolution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wheel</a:t>
            </a:r>
            <a:endParaRPr sz="2100">
              <a:latin typeface="Times New Roman"/>
              <a:cs typeface="Times New Roman"/>
            </a:endParaRPr>
          </a:p>
          <a:p>
            <a:pPr marL="250825" indent="-238760">
              <a:lnSpc>
                <a:spcPct val="100000"/>
              </a:lnSpc>
              <a:spcBef>
                <a:spcPts val="63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Achieving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preset pressure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boiler</a:t>
            </a:r>
            <a:endParaRPr sz="2100">
              <a:latin typeface="Times New Roman"/>
              <a:cs typeface="Times New Roman"/>
            </a:endParaRPr>
          </a:p>
          <a:p>
            <a:pPr marL="213360" marR="5080" indent="-201295">
              <a:lnSpc>
                <a:spcPts val="2270"/>
              </a:lnSpc>
              <a:spcBef>
                <a:spcPts val="910"/>
              </a:spcBef>
              <a:buSzPct val="95238"/>
              <a:buFont typeface="Wingdings"/>
              <a:buChar char=""/>
              <a:tabLst>
                <a:tab pos="251460" algn="l"/>
                <a:tab pos="1543685" algn="l"/>
                <a:tab pos="2037080" algn="l"/>
                <a:tab pos="2810510" algn="l"/>
                <a:tab pos="3479800" algn="l"/>
                <a:tab pos="3869054" algn="l"/>
                <a:tab pos="5058410" algn="l"/>
                <a:tab pos="5951855" algn="l"/>
                <a:tab pos="6591934" algn="l"/>
                <a:tab pos="7085330" algn="l"/>
                <a:tab pos="7637780" algn="l"/>
                <a:tab pos="8027034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spc="2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g	t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e	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00" spc="2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r	li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it	</a:t>
            </a:r>
            <a:r>
              <a:rPr sz="2100" spc="2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f	p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itt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	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ight	ov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r	the	p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n	of	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n  electronic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balance</a:t>
            </a:r>
            <a:endParaRPr sz="2100">
              <a:latin typeface="Times New Roman"/>
              <a:cs typeface="Times New Roman"/>
            </a:endParaRPr>
          </a:p>
          <a:p>
            <a:pPr marL="213360" marR="5080" indent="-201295">
              <a:lnSpc>
                <a:spcPts val="2220"/>
              </a:lnSpc>
              <a:spcBef>
                <a:spcPts val="919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Presence</a:t>
            </a:r>
            <a:r>
              <a:rPr sz="2100" spc="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00" spc="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magnetic</a:t>
            </a:r>
            <a:r>
              <a:rPr sz="2100" spc="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piece</a:t>
            </a:r>
            <a:r>
              <a:rPr sz="2100" spc="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vicinity</a:t>
            </a:r>
            <a:r>
              <a:rPr sz="2100" spc="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00" spc="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within</a:t>
            </a:r>
            <a:r>
              <a:rPr sz="2100" spc="1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reach</a:t>
            </a:r>
            <a:r>
              <a:rPr sz="2100" spc="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00" spc="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robot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arm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its end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point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4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Filling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liquid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up</a:t>
            </a:r>
            <a:r>
              <a:rPr sz="21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fixed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level.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31" y="1640845"/>
            <a:ext cx="514731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150" dirty="0"/>
              <a:t>Parallel</a:t>
            </a:r>
            <a:r>
              <a:rPr sz="3150" spc="-10" dirty="0"/>
              <a:t> </a:t>
            </a:r>
            <a:r>
              <a:rPr sz="3150" dirty="0"/>
              <a:t>Port</a:t>
            </a:r>
            <a:r>
              <a:rPr sz="3150" spc="-10" dirty="0"/>
              <a:t> </a:t>
            </a:r>
            <a:r>
              <a:rPr sz="3150" spc="-5" dirty="0"/>
              <a:t>Output-</a:t>
            </a:r>
            <a:r>
              <a:rPr sz="3150" spc="10" dirty="0"/>
              <a:t> </a:t>
            </a:r>
            <a:r>
              <a:rPr sz="3150" dirty="0"/>
              <a:t>single</a:t>
            </a:r>
            <a:r>
              <a:rPr sz="3150" spc="-30" dirty="0"/>
              <a:t> </a:t>
            </a:r>
            <a:r>
              <a:rPr sz="3150" dirty="0"/>
              <a:t>bit</a:t>
            </a:r>
            <a:endParaRPr sz="3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2809781"/>
            <a:ext cx="8292465" cy="25234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13360" marR="5080" indent="-201295" algn="just">
              <a:lnSpc>
                <a:spcPct val="90200"/>
              </a:lnSpc>
              <a:spcBef>
                <a:spcPts val="34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PWM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output for a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DAC,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which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controls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liquid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level,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temperature,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pressure,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speed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angular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position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rotating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shaft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linear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displacement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object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d.c.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motor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control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Wingdings"/>
              <a:buChar char=""/>
            </a:pPr>
            <a:endParaRPr sz="3250">
              <a:latin typeface="Times New Roman"/>
              <a:cs typeface="Times New Roman"/>
            </a:endParaRPr>
          </a:p>
          <a:p>
            <a:pPr marL="316865" indent="-304800">
              <a:lnSpc>
                <a:spcPct val="100000"/>
              </a:lnSpc>
              <a:spcBef>
                <a:spcPts val="5"/>
              </a:spcBef>
              <a:buSzPct val="95238"/>
              <a:buFont typeface="Wingdings"/>
              <a:buChar char=""/>
              <a:tabLst>
                <a:tab pos="31750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Pulses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external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circuit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Wingdings"/>
              <a:buChar char=""/>
            </a:pPr>
            <a:endParaRPr sz="3250">
              <a:latin typeface="Times New Roman"/>
              <a:cs typeface="Times New Roman"/>
            </a:endParaRPr>
          </a:p>
          <a:p>
            <a:pPr marL="316865" indent="-304800">
              <a:lnSpc>
                <a:spcPct val="100000"/>
              </a:lnSpc>
              <a:buSzPct val="95238"/>
              <a:buFont typeface="Wingdings"/>
              <a:buChar char=""/>
              <a:tabLst>
                <a:tab pos="31750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Control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signal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an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external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circuit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31" y="1617947"/>
            <a:ext cx="291973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150" spc="-5" dirty="0"/>
              <a:t>Chat</a:t>
            </a:r>
            <a:r>
              <a:rPr sz="3150" spc="-25" dirty="0"/>
              <a:t> </a:t>
            </a:r>
            <a:r>
              <a:rPr sz="3150" dirty="0"/>
              <a:t>Question</a:t>
            </a:r>
            <a:r>
              <a:rPr sz="3150" spc="-45" dirty="0"/>
              <a:t> </a:t>
            </a:r>
            <a:r>
              <a:rPr sz="3150" dirty="0"/>
              <a:t>#7</a:t>
            </a:r>
            <a:endParaRPr sz="3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32024" y="3877995"/>
            <a:ext cx="7224395" cy="93980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002789" marR="5080" indent="-1990725">
              <a:lnSpc>
                <a:spcPts val="3410"/>
              </a:lnSpc>
              <a:spcBef>
                <a:spcPts val="525"/>
              </a:spcBef>
            </a:pPr>
            <a:r>
              <a:rPr sz="3150" spc="5" dirty="0">
                <a:solidFill>
                  <a:srgbClr val="FFFFFF"/>
                </a:solidFill>
                <a:latin typeface="Times New Roman"/>
                <a:cs typeface="Times New Roman"/>
              </a:rPr>
              <a:t>Name</a:t>
            </a:r>
            <a:r>
              <a:rPr sz="31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5" dirty="0">
                <a:solidFill>
                  <a:srgbClr val="FFFFFF"/>
                </a:solidFill>
                <a:latin typeface="Times New Roman"/>
                <a:cs typeface="Times New Roman"/>
              </a:rPr>
              <a:t>any</a:t>
            </a:r>
            <a:r>
              <a:rPr sz="315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-5" dirty="0">
                <a:solidFill>
                  <a:srgbClr val="FFFFFF"/>
                </a:solidFill>
                <a:latin typeface="Times New Roman"/>
                <a:cs typeface="Times New Roman"/>
              </a:rPr>
              <a:t>TWO</a:t>
            </a:r>
            <a:r>
              <a:rPr sz="31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Parallel I/O</a:t>
            </a:r>
            <a:r>
              <a:rPr sz="31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communication </a:t>
            </a:r>
            <a:r>
              <a:rPr sz="3150" spc="-7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interfacing</a:t>
            </a:r>
            <a:r>
              <a:rPr sz="31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5" dirty="0">
                <a:solidFill>
                  <a:srgbClr val="FFFFFF"/>
                </a:solidFill>
                <a:latin typeface="Times New Roman"/>
                <a:cs typeface="Times New Roman"/>
              </a:rPr>
              <a:t>devices?</a:t>
            </a:r>
            <a:endParaRPr sz="3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721169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CC"/>
                </a:solidFill>
              </a:rPr>
              <a:t>Parallel</a:t>
            </a:r>
            <a:r>
              <a:rPr spc="-5" dirty="0">
                <a:solidFill>
                  <a:srgbClr val="FFFFCC"/>
                </a:solidFill>
              </a:rPr>
              <a:t> </a:t>
            </a:r>
            <a:r>
              <a:rPr dirty="0">
                <a:solidFill>
                  <a:srgbClr val="FFFFCC"/>
                </a:solidFill>
              </a:rPr>
              <a:t>Port </a:t>
            </a:r>
            <a:r>
              <a:rPr spc="-5" dirty="0">
                <a:solidFill>
                  <a:srgbClr val="FFFFCC"/>
                </a:solidFill>
              </a:rPr>
              <a:t>Input</a:t>
            </a:r>
            <a:r>
              <a:rPr dirty="0">
                <a:solidFill>
                  <a:srgbClr val="FFFFCC"/>
                </a:solidFill>
              </a:rPr>
              <a:t> &amp; </a:t>
            </a:r>
            <a:r>
              <a:rPr spc="-5" dirty="0">
                <a:solidFill>
                  <a:srgbClr val="FFFFCC"/>
                </a:solidFill>
              </a:rPr>
              <a:t>Output-</a:t>
            </a:r>
            <a:r>
              <a:rPr spc="20" dirty="0">
                <a:solidFill>
                  <a:srgbClr val="FFFFCC"/>
                </a:solidFill>
              </a:rPr>
              <a:t> </a:t>
            </a:r>
            <a:r>
              <a:rPr spc="-5" dirty="0">
                <a:solidFill>
                  <a:srgbClr val="FFFFCC"/>
                </a:solidFill>
              </a:rPr>
              <a:t>multi-bit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2783816"/>
            <a:ext cx="8295005" cy="309816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213360" marR="5080" indent="-201295">
              <a:lnSpc>
                <a:spcPts val="1850"/>
              </a:lnSpc>
              <a:spcBef>
                <a:spcPts val="550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ADC</a:t>
            </a:r>
            <a:r>
              <a:rPr sz="1900" spc="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r>
              <a:rPr sz="1900" spc="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19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liquid</a:t>
            </a:r>
            <a:r>
              <a:rPr sz="1900" spc="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level</a:t>
            </a:r>
            <a:r>
              <a:rPr sz="1900" spc="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measuring</a:t>
            </a:r>
            <a:r>
              <a:rPr sz="1900" spc="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sensor</a:t>
            </a:r>
            <a:r>
              <a:rPr sz="1900" spc="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900" spc="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temperature</a:t>
            </a:r>
            <a:r>
              <a:rPr sz="1900" spc="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sensor</a:t>
            </a:r>
            <a:r>
              <a:rPr sz="1900" spc="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900" spc="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pressure </a:t>
            </a:r>
            <a:r>
              <a:rPr sz="1900" spc="-45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sensor</a:t>
            </a:r>
            <a:r>
              <a:rPr sz="19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speed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sensor</a:t>
            </a:r>
            <a:r>
              <a:rPr sz="19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d.c.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motor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rpm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 sensor</a:t>
            </a:r>
            <a:endParaRPr sz="1900">
              <a:latin typeface="Times New Roman"/>
              <a:cs typeface="Times New Roman"/>
            </a:endParaRPr>
          </a:p>
          <a:p>
            <a:pPr marL="213360" marR="6350" indent="-201295">
              <a:lnSpc>
                <a:spcPts val="1870"/>
              </a:lnSpc>
              <a:spcBef>
                <a:spcPts val="844"/>
              </a:spcBef>
              <a:buFont typeface="Wingdings"/>
              <a:buChar char=""/>
              <a:tabLst>
                <a:tab pos="285750" algn="l"/>
                <a:tab pos="1234440" algn="l"/>
                <a:tab pos="1963420" algn="l"/>
                <a:tab pos="2383155" algn="l"/>
                <a:tab pos="2866390" algn="l"/>
                <a:tab pos="3283585" algn="l"/>
                <a:tab pos="4149725" algn="l"/>
                <a:tab pos="5069840" algn="l"/>
                <a:tab pos="5405755" algn="l"/>
                <a:tab pos="5643880" algn="l"/>
                <a:tab pos="6536690" algn="l"/>
                <a:tab pos="7145655" algn="l"/>
                <a:tab pos="7484109" algn="l"/>
                <a:tab pos="7722234" algn="l"/>
              </a:tabLst>
            </a:pP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900" spc="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900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1900" spc="3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f</a:t>
            </a:r>
            <a:r>
              <a:rPr sz="1900" spc="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-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its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f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a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ngul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pos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tion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ot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ti</a:t>
            </a:r>
            <a:r>
              <a:rPr sz="19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3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af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900" spc="3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ea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r 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displacement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object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"/>
            </a:pPr>
            <a:endParaRPr sz="3100">
              <a:latin typeface="Times New Roman"/>
              <a:cs typeface="Times New Roman"/>
            </a:endParaRPr>
          </a:p>
          <a:p>
            <a:pPr marL="213360" marR="187325" indent="-201295">
              <a:lnSpc>
                <a:spcPts val="2020"/>
              </a:lnSpc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LCD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controller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Multilane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LCD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display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matrix</a:t>
            </a:r>
            <a:r>
              <a:rPr sz="21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unit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cellular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phone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to display on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screen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phone 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number,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time,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messages,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character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outputs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pictogram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bit-images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for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display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screen or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e-mail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web page.</a:t>
            </a:r>
            <a:endParaRPr sz="2100">
              <a:latin typeface="Times New Roman"/>
              <a:cs typeface="Times New Roman"/>
            </a:endParaRPr>
          </a:p>
          <a:p>
            <a:pPr marL="376555" indent="-364490">
              <a:lnSpc>
                <a:spcPct val="100000"/>
              </a:lnSpc>
              <a:spcBef>
                <a:spcPts val="380"/>
              </a:spcBef>
              <a:buFont typeface="Wingdings"/>
              <a:buChar char=""/>
              <a:tabLst>
                <a:tab pos="37719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Print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controller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output</a:t>
            </a:r>
            <a:endParaRPr sz="2100">
              <a:latin typeface="Times New Roman"/>
              <a:cs typeface="Times New Roman"/>
            </a:endParaRPr>
          </a:p>
          <a:p>
            <a:pPr marL="250825" indent="-238760">
              <a:lnSpc>
                <a:spcPct val="100000"/>
              </a:lnSpc>
              <a:spcBef>
                <a:spcPts val="38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Stepper-motor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coil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driving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bits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494665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Parallel</a:t>
            </a:r>
            <a:r>
              <a:rPr spc="-25" dirty="0"/>
              <a:t> </a:t>
            </a:r>
            <a:r>
              <a:rPr dirty="0"/>
              <a:t>Port</a:t>
            </a:r>
            <a:r>
              <a:rPr spc="-20" dirty="0"/>
              <a:t> </a:t>
            </a:r>
            <a:r>
              <a:rPr spc="-5" dirty="0"/>
              <a:t>Input-Output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2735110"/>
            <a:ext cx="3537585" cy="81534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50825" indent="-238760">
              <a:lnSpc>
                <a:spcPct val="100000"/>
              </a:lnSpc>
              <a:spcBef>
                <a:spcPts val="68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PPI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8255</a:t>
            </a:r>
            <a:endParaRPr sz="2100">
              <a:latin typeface="Times New Roman"/>
              <a:cs typeface="Times New Roman"/>
            </a:endParaRPr>
          </a:p>
          <a:p>
            <a:pPr marL="309245" indent="-297180">
              <a:lnSpc>
                <a:spcPct val="100000"/>
              </a:lnSpc>
              <a:spcBef>
                <a:spcPts val="590"/>
              </a:spcBef>
              <a:buSzPct val="95238"/>
              <a:buFont typeface="Wingdings"/>
              <a:buChar char=""/>
              <a:tabLst>
                <a:tab pos="309880" algn="l"/>
              </a:tabLst>
            </a:pP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Touch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screen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mobile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phone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31" y="1617947"/>
            <a:ext cx="291973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150" spc="-5" dirty="0"/>
              <a:t>Chat</a:t>
            </a:r>
            <a:r>
              <a:rPr sz="3150" spc="-25" dirty="0"/>
              <a:t> </a:t>
            </a:r>
            <a:r>
              <a:rPr sz="3150" dirty="0"/>
              <a:t>Question</a:t>
            </a:r>
            <a:r>
              <a:rPr sz="3150" spc="-45" dirty="0"/>
              <a:t> </a:t>
            </a:r>
            <a:r>
              <a:rPr sz="3150" dirty="0"/>
              <a:t>#8</a:t>
            </a:r>
            <a:endParaRPr sz="3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17570" y="3877995"/>
            <a:ext cx="645604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150" spc="5" dirty="0">
                <a:solidFill>
                  <a:srgbClr val="FFFFFF"/>
                </a:solidFill>
                <a:latin typeface="Times New Roman"/>
                <a:cs typeface="Times New Roman"/>
              </a:rPr>
              <a:t>Name</a:t>
            </a:r>
            <a:r>
              <a:rPr sz="31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5" dirty="0">
                <a:solidFill>
                  <a:srgbClr val="FFFFFF"/>
                </a:solidFill>
                <a:latin typeface="Times New Roman"/>
                <a:cs typeface="Times New Roman"/>
              </a:rPr>
              <a:t>any</a:t>
            </a:r>
            <a:r>
              <a:rPr sz="315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-5" dirty="0">
                <a:solidFill>
                  <a:srgbClr val="FFFFFF"/>
                </a:solidFill>
                <a:latin typeface="Times New Roman"/>
                <a:cs typeface="Times New Roman"/>
              </a:rPr>
              <a:t>TWO</a:t>
            </a:r>
            <a:r>
              <a:rPr sz="31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serial &amp; Parallel</a:t>
            </a:r>
            <a:r>
              <a:rPr sz="31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5" dirty="0">
                <a:solidFill>
                  <a:srgbClr val="FFFFFF"/>
                </a:solidFill>
                <a:latin typeface="Times New Roman"/>
                <a:cs typeface="Times New Roman"/>
              </a:rPr>
              <a:t>ports?</a:t>
            </a:r>
            <a:endParaRPr sz="3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8551" y="1290320"/>
            <a:ext cx="7826375" cy="114363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00" marR="5080" indent="-1257935">
              <a:lnSpc>
                <a:spcPts val="4160"/>
              </a:lnSpc>
              <a:spcBef>
                <a:spcPts val="635"/>
              </a:spcBef>
            </a:pPr>
            <a:r>
              <a:rPr sz="3850" i="0" spc="5" dirty="0">
                <a:latin typeface="Times New Roman"/>
                <a:cs typeface="Times New Roman"/>
              </a:rPr>
              <a:t>Ports</a:t>
            </a:r>
            <a:r>
              <a:rPr sz="3850" i="0" spc="-35" dirty="0">
                <a:latin typeface="Times New Roman"/>
                <a:cs typeface="Times New Roman"/>
              </a:rPr>
              <a:t> </a:t>
            </a:r>
            <a:r>
              <a:rPr sz="3850" i="0" spc="5" dirty="0">
                <a:latin typeface="Times New Roman"/>
                <a:cs typeface="Times New Roman"/>
              </a:rPr>
              <a:t>or</a:t>
            </a:r>
            <a:r>
              <a:rPr sz="3850" i="0" spc="-50" dirty="0">
                <a:latin typeface="Times New Roman"/>
                <a:cs typeface="Times New Roman"/>
              </a:rPr>
              <a:t> </a:t>
            </a:r>
            <a:r>
              <a:rPr sz="3850" i="0" dirty="0">
                <a:latin typeface="Times New Roman"/>
                <a:cs typeface="Times New Roman"/>
              </a:rPr>
              <a:t>Devices</a:t>
            </a:r>
            <a:r>
              <a:rPr sz="3850" i="0" spc="-35" dirty="0">
                <a:latin typeface="Times New Roman"/>
                <a:cs typeface="Times New Roman"/>
              </a:rPr>
              <a:t> </a:t>
            </a:r>
            <a:r>
              <a:rPr sz="3850" i="0" dirty="0">
                <a:latin typeface="Times New Roman"/>
                <a:cs typeface="Times New Roman"/>
              </a:rPr>
              <a:t>Communication</a:t>
            </a:r>
            <a:r>
              <a:rPr sz="3850" i="0" spc="-60" dirty="0">
                <a:latin typeface="Times New Roman"/>
                <a:cs typeface="Times New Roman"/>
              </a:rPr>
              <a:t> </a:t>
            </a:r>
            <a:r>
              <a:rPr sz="3850" i="0" spc="10" dirty="0">
                <a:latin typeface="Times New Roman"/>
                <a:cs typeface="Times New Roman"/>
              </a:rPr>
              <a:t>and </a:t>
            </a:r>
            <a:r>
              <a:rPr sz="3850" i="0" spc="-944" dirty="0">
                <a:latin typeface="Times New Roman"/>
                <a:cs typeface="Times New Roman"/>
              </a:rPr>
              <a:t> </a:t>
            </a:r>
            <a:r>
              <a:rPr sz="3850" i="0" dirty="0">
                <a:latin typeface="Times New Roman"/>
                <a:cs typeface="Times New Roman"/>
              </a:rPr>
              <a:t>communication</a:t>
            </a:r>
            <a:r>
              <a:rPr sz="3850" i="0" spc="-30" dirty="0">
                <a:latin typeface="Times New Roman"/>
                <a:cs typeface="Times New Roman"/>
              </a:rPr>
              <a:t> </a:t>
            </a:r>
            <a:r>
              <a:rPr sz="3850" i="0" spc="-10" dirty="0">
                <a:latin typeface="Times New Roman"/>
                <a:cs typeface="Times New Roman"/>
              </a:rPr>
              <a:t>protocols</a:t>
            </a:r>
            <a:endParaRPr sz="385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2720320"/>
            <a:ext cx="8387715" cy="311785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Two</a:t>
            </a:r>
            <a:r>
              <a:rPr sz="21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Modes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communication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between the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devices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computer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endParaRPr sz="2100">
              <a:latin typeface="Times New Roman"/>
              <a:cs typeface="Times New Roman"/>
            </a:endParaRPr>
          </a:p>
          <a:p>
            <a:pPr marL="213360" marR="5080" indent="-201295">
              <a:lnSpc>
                <a:spcPts val="2090"/>
              </a:lnSpc>
              <a:spcBef>
                <a:spcPts val="905"/>
              </a:spcBef>
              <a:buSzPct val="94736"/>
              <a:buFont typeface="Wingdings"/>
              <a:buChar char=""/>
              <a:tabLst>
                <a:tab pos="232410" algn="l"/>
                <a:tab pos="789940" algn="l"/>
                <a:tab pos="1673225" algn="l"/>
                <a:tab pos="1933575" algn="l"/>
                <a:tab pos="2544445" algn="l"/>
                <a:tab pos="3413125" algn="l"/>
                <a:tab pos="3754120" algn="l"/>
                <a:tab pos="4526915" algn="l"/>
                <a:tab pos="5017770" algn="l"/>
                <a:tab pos="6077585" algn="l"/>
                <a:tab pos="6892290" algn="l"/>
              </a:tabLst>
            </a:pPr>
            <a:r>
              <a:rPr sz="19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9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9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ll</a:t>
            </a:r>
            <a:r>
              <a:rPr sz="1900" b="1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9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up</a:t>
            </a:r>
            <a:r>
              <a:rPr sz="19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19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9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sz="1900" b="1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oth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3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900" spc="-2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vi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ce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vi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a</a:t>
            </a:r>
            <a:r>
              <a:rPr sz="1900" spc="3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c</a:t>
            </a:r>
            <a:r>
              <a:rPr sz="1900" spc="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1900" spc="3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sy</a:t>
            </a:r>
            <a:r>
              <a:rPr sz="1900" spc="-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em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si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ult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900" spc="-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us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y 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communicate</a:t>
            </a:r>
            <a:r>
              <a:rPr sz="19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each </a:t>
            </a:r>
            <a:r>
              <a:rPr sz="1900" spc="-10" dirty="0">
                <a:solidFill>
                  <a:srgbClr val="FFFFFF"/>
                </a:solidFill>
                <a:latin typeface="Times New Roman"/>
                <a:cs typeface="Times New Roman"/>
              </a:rPr>
              <a:t>other.</a:t>
            </a:r>
            <a:endParaRPr sz="1900">
              <a:latin typeface="Times New Roman"/>
              <a:cs typeface="Times New Roman"/>
            </a:endParaRPr>
          </a:p>
          <a:p>
            <a:pPr marL="231775" indent="-219710">
              <a:lnSpc>
                <a:spcPct val="100000"/>
              </a:lnSpc>
              <a:spcBef>
                <a:spcPts val="645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Half</a:t>
            </a:r>
            <a:r>
              <a:rPr sz="19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Duplex</a:t>
            </a:r>
            <a:r>
              <a:rPr sz="19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 Only</a:t>
            </a:r>
            <a:r>
              <a:rPr sz="1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one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device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can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communicate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with another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 at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 an instance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"/>
            </a:pPr>
            <a:endParaRPr sz="3100">
              <a:latin typeface="Times New Roman"/>
              <a:cs typeface="Times New Roman"/>
            </a:endParaRPr>
          </a:p>
          <a:p>
            <a:pPr marL="250825" indent="-238760">
              <a:lnSpc>
                <a:spcPct val="100000"/>
              </a:lnSpc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Three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ways</a:t>
            </a:r>
            <a:r>
              <a:rPr sz="21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communication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between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ports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devices</a:t>
            </a:r>
            <a:endParaRPr sz="2100">
              <a:latin typeface="Times New Roman"/>
              <a:cs typeface="Times New Roman"/>
            </a:endParaRPr>
          </a:p>
          <a:p>
            <a:pPr marL="635635" lvl="1" indent="-222885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636270" algn="l"/>
              </a:tabLst>
            </a:pP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Synchronous</a:t>
            </a:r>
            <a:endParaRPr sz="1750">
              <a:latin typeface="Times New Roman"/>
              <a:cs typeface="Times New Roman"/>
            </a:endParaRPr>
          </a:p>
          <a:p>
            <a:pPr marL="635635" lvl="1" indent="-222885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636270" algn="l"/>
              </a:tabLst>
            </a:pP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Iso-synchronous</a:t>
            </a:r>
            <a:endParaRPr sz="1750">
              <a:latin typeface="Times New Roman"/>
              <a:cs typeface="Times New Roman"/>
            </a:endParaRPr>
          </a:p>
          <a:p>
            <a:pPr marL="624205" lvl="1" indent="-211454">
              <a:lnSpc>
                <a:spcPct val="100000"/>
              </a:lnSpc>
              <a:spcBef>
                <a:spcPts val="229"/>
              </a:spcBef>
              <a:buAutoNum type="arabicPeriod"/>
              <a:tabLst>
                <a:tab pos="624840" algn="l"/>
              </a:tabLst>
            </a:pP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Asynchronous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110105" marR="5080" indent="-1946275">
              <a:lnSpc>
                <a:spcPts val="3790"/>
              </a:lnSpc>
              <a:spcBef>
                <a:spcPts val="570"/>
              </a:spcBef>
            </a:pPr>
            <a:r>
              <a:rPr dirty="0"/>
              <a:t>1. Synchronous </a:t>
            </a:r>
            <a:r>
              <a:rPr spc="-10" dirty="0"/>
              <a:t>and </a:t>
            </a:r>
            <a:r>
              <a:rPr dirty="0"/>
              <a:t>Iso-synchronous </a:t>
            </a:r>
            <a:r>
              <a:rPr spc="-860" dirty="0"/>
              <a:t> </a:t>
            </a:r>
            <a:r>
              <a:rPr spc="-5" dirty="0"/>
              <a:t>Communication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3137425"/>
            <a:ext cx="8293734" cy="270002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13360" marR="5080" indent="-201295" algn="just">
              <a:lnSpc>
                <a:spcPct val="90200"/>
              </a:lnSpc>
              <a:spcBef>
                <a:spcPts val="34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b="1" i="1" dirty="0">
                <a:solidFill>
                  <a:srgbClr val="FFFFFF"/>
                </a:solidFill>
                <a:latin typeface="Times New Roman"/>
                <a:cs typeface="Times New Roman"/>
              </a:rPr>
              <a:t>Synchronous</a:t>
            </a:r>
            <a:r>
              <a:rPr sz="2100" b="1" i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Communication-</a:t>
            </a:r>
            <a:r>
              <a:rPr sz="2100" b="1" i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When a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byte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(character)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frame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(a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collection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bytes)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5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received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transmitted at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constant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time intervals with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uniform phase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differences, 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communication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called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synchronous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2100">
              <a:latin typeface="Times New Roman"/>
              <a:cs typeface="Times New Roman"/>
            </a:endParaRPr>
          </a:p>
          <a:p>
            <a:pPr marL="250825" indent="-238760" algn="just">
              <a:lnSpc>
                <a:spcPct val="100000"/>
              </a:lnSpc>
              <a:spcBef>
                <a:spcPts val="63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Bits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full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frame</a:t>
            </a:r>
            <a:r>
              <a:rPr sz="21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sent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prefixed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maximum</a:t>
            </a:r>
            <a:r>
              <a:rPr sz="21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interval.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2300">
              <a:latin typeface="Times New Roman"/>
              <a:cs typeface="Times New Roman"/>
            </a:endParaRPr>
          </a:p>
          <a:p>
            <a:pPr marL="213360" marR="5715" indent="-201295" algn="just">
              <a:lnSpc>
                <a:spcPts val="2270"/>
              </a:lnSpc>
              <a:spcBef>
                <a:spcPts val="1420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b="1" i="1" dirty="0">
                <a:solidFill>
                  <a:srgbClr val="FFFFFF"/>
                </a:solidFill>
                <a:latin typeface="Times New Roman"/>
                <a:cs typeface="Times New Roman"/>
              </a:rPr>
              <a:t>Iso-synchronous-</a:t>
            </a:r>
            <a:r>
              <a:rPr sz="2100" b="1" i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Synchronous</a:t>
            </a:r>
            <a:r>
              <a:rPr sz="21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communication</a:t>
            </a:r>
            <a:r>
              <a:rPr sz="21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special</a:t>
            </a:r>
            <a:r>
              <a:rPr sz="21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case</a:t>
            </a:r>
            <a:r>
              <a:rPr sz="2100" spc="-5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2100" spc="-5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when</a:t>
            </a:r>
            <a:r>
              <a:rPr sz="21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bits</a:t>
            </a:r>
            <a:r>
              <a:rPr sz="21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100" spc="-5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full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frame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sent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 the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maximum</a:t>
            </a:r>
            <a:r>
              <a:rPr sz="21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interval,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which can be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variable.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552894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Synchronous</a:t>
            </a:r>
            <a:r>
              <a:rPr spc="25" dirty="0"/>
              <a:t> </a:t>
            </a:r>
            <a:r>
              <a:rPr spc="-5" dirty="0"/>
              <a:t>Communication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2809781"/>
            <a:ext cx="8293734" cy="20116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13360" marR="5080" indent="-201295">
              <a:lnSpc>
                <a:spcPts val="2280"/>
              </a:lnSpc>
              <a:spcBef>
                <a:spcPts val="37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Clock</a:t>
            </a:r>
            <a:r>
              <a:rPr sz="2100" spc="3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information</a:t>
            </a:r>
            <a:r>
              <a:rPr sz="2100" spc="3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10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transmitted</a:t>
            </a:r>
            <a:r>
              <a:rPr sz="2100" spc="3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explicitly</a:t>
            </a:r>
            <a:r>
              <a:rPr sz="2100" spc="3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3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implicitly</a:t>
            </a:r>
            <a:r>
              <a:rPr sz="2100" spc="3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00" spc="3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synchronous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communication.</a:t>
            </a:r>
            <a:endParaRPr sz="2100">
              <a:latin typeface="Times New Roman"/>
              <a:cs typeface="Times New Roman"/>
            </a:endParaRPr>
          </a:p>
          <a:p>
            <a:pPr marL="213360" marR="5080" indent="-201295">
              <a:lnSpc>
                <a:spcPts val="2270"/>
              </a:lnSpc>
              <a:spcBef>
                <a:spcPts val="869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receiver</a:t>
            </a:r>
            <a:r>
              <a:rPr sz="2100" spc="1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clock</a:t>
            </a:r>
            <a:r>
              <a:rPr sz="2100" spc="1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continuously</a:t>
            </a:r>
            <a:r>
              <a:rPr sz="21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maintains</a:t>
            </a:r>
            <a:r>
              <a:rPr sz="2100" spc="1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constant</a:t>
            </a:r>
            <a:r>
              <a:rPr sz="2100" spc="1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phase</a:t>
            </a:r>
            <a:r>
              <a:rPr sz="2100" spc="20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difference</a:t>
            </a:r>
            <a:r>
              <a:rPr sz="2100" spc="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with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transmitter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clock.</a:t>
            </a:r>
            <a:endParaRPr sz="2100">
              <a:latin typeface="Times New Roman"/>
              <a:cs typeface="Times New Roman"/>
            </a:endParaRPr>
          </a:p>
          <a:p>
            <a:pPr marL="213360" marR="5080" indent="-201295">
              <a:lnSpc>
                <a:spcPts val="2270"/>
              </a:lnSpc>
              <a:spcBef>
                <a:spcPts val="88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Bits</a:t>
            </a:r>
            <a:r>
              <a:rPr sz="21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1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frame</a:t>
            </a:r>
            <a:r>
              <a:rPr sz="21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maintain</a:t>
            </a:r>
            <a:r>
              <a:rPr sz="21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uniform</a:t>
            </a:r>
            <a:r>
              <a:rPr sz="21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phase</a:t>
            </a:r>
            <a:r>
              <a:rPr sz="21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difference</a:t>
            </a:r>
            <a:r>
              <a:rPr sz="21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21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sent</a:t>
            </a:r>
            <a:r>
              <a:rPr sz="21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within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fixed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maximum</a:t>
            </a:r>
            <a:r>
              <a:rPr sz="21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interval.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6179" y="6042659"/>
            <a:ext cx="276034" cy="1920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458" y="2664950"/>
            <a:ext cx="9690735" cy="3828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SzPct val="94285"/>
              <a:buFont typeface="Wingdings"/>
              <a:buChar char=""/>
              <a:tabLst>
                <a:tab pos="213995" algn="l"/>
              </a:tabLst>
            </a:pP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Capacitors</a:t>
            </a:r>
            <a:r>
              <a:rPr sz="17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inductors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used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signal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9D4A1"/>
                </a:solidFill>
                <a:latin typeface="Times New Roman"/>
                <a:cs typeface="Times New Roman"/>
              </a:rPr>
              <a:t>filtering</a:t>
            </a:r>
            <a:r>
              <a:rPr sz="1750" spc="-3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9D4A1"/>
                </a:solidFill>
                <a:latin typeface="Times New Roman"/>
                <a:cs typeface="Times New Roman"/>
              </a:rPr>
              <a:t>and</a:t>
            </a:r>
            <a:r>
              <a:rPr sz="1750" spc="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9D4A1"/>
                </a:solidFill>
                <a:latin typeface="Times New Roman"/>
                <a:cs typeface="Times New Roman"/>
              </a:rPr>
              <a:t>resonating</a:t>
            </a:r>
            <a:r>
              <a:rPr sz="1750" spc="-2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9D4A1"/>
                </a:solidFill>
                <a:latin typeface="Times New Roman"/>
                <a:cs typeface="Times New Roman"/>
              </a:rPr>
              <a:t>circuit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s.</a:t>
            </a:r>
            <a:endParaRPr sz="1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1900">
              <a:latin typeface="Times New Roman"/>
              <a:cs typeface="Times New Roman"/>
            </a:endParaRPr>
          </a:p>
          <a:p>
            <a:pPr marL="213360" marR="5080" indent="-201295">
              <a:lnSpc>
                <a:spcPts val="1900"/>
              </a:lnSpc>
              <a:spcBef>
                <a:spcPts val="1480"/>
              </a:spcBef>
              <a:buSzPct val="94285"/>
              <a:buFont typeface="Wingdings"/>
              <a:buChar char=""/>
              <a:tabLst>
                <a:tab pos="213995" algn="l"/>
              </a:tabLst>
            </a:pP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Reset</a:t>
            </a:r>
            <a:r>
              <a:rPr sz="175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circuit</a:t>
            </a:r>
            <a:r>
              <a:rPr sz="17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implementation,</a:t>
            </a:r>
            <a:r>
              <a:rPr sz="17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matching</a:t>
            </a:r>
            <a:r>
              <a:rPr sz="17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circuits</a:t>
            </a:r>
            <a:r>
              <a:rPr sz="175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75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RF</a:t>
            </a:r>
            <a:r>
              <a:rPr sz="175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designs,</a:t>
            </a:r>
            <a:r>
              <a:rPr sz="17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power</a:t>
            </a:r>
            <a:r>
              <a:rPr sz="175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supply</a:t>
            </a:r>
            <a:r>
              <a:rPr sz="175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decoupling,</a:t>
            </a:r>
            <a:r>
              <a:rPr sz="175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etc.</a:t>
            </a:r>
            <a:r>
              <a:rPr sz="175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are </a:t>
            </a:r>
            <a:r>
              <a:rPr sz="1750" spc="-4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examples for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usage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capacitors</a:t>
            </a:r>
            <a:r>
              <a:rPr sz="17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embedded</a:t>
            </a:r>
            <a:r>
              <a:rPr sz="17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hardware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circuit.</a:t>
            </a:r>
            <a:endParaRPr sz="1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1900">
              <a:latin typeface="Times New Roman"/>
              <a:cs typeface="Times New Roman"/>
            </a:endParaRPr>
          </a:p>
          <a:p>
            <a:pPr marL="213360" marR="5715" indent="-201295">
              <a:lnSpc>
                <a:spcPts val="1900"/>
              </a:lnSpc>
              <a:spcBef>
                <a:spcPts val="1455"/>
              </a:spcBef>
              <a:buSzPct val="94285"/>
              <a:buFont typeface="Wingdings"/>
              <a:buChar char=""/>
              <a:tabLst>
                <a:tab pos="213995" algn="l"/>
              </a:tabLst>
            </a:pP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Electrolytic</a:t>
            </a:r>
            <a:r>
              <a:rPr sz="17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capacitors,</a:t>
            </a:r>
            <a:r>
              <a:rPr sz="175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ceramic</a:t>
            </a:r>
            <a:r>
              <a:rPr sz="175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capacitors,</a:t>
            </a:r>
            <a:r>
              <a:rPr sz="175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tantalum</a:t>
            </a:r>
            <a:r>
              <a:rPr sz="175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capacitors,</a:t>
            </a:r>
            <a:r>
              <a:rPr sz="175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etc.</a:t>
            </a:r>
            <a:r>
              <a:rPr sz="175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75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commonly</a:t>
            </a:r>
            <a:r>
              <a:rPr sz="175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used</a:t>
            </a:r>
            <a:r>
              <a:rPr sz="1750" spc="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capacitors</a:t>
            </a:r>
            <a:r>
              <a:rPr sz="175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1750" spc="-4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embedded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hardware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design.</a:t>
            </a:r>
            <a:endParaRPr sz="1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1900">
              <a:latin typeface="Times New Roman"/>
              <a:cs typeface="Times New Roman"/>
            </a:endParaRPr>
          </a:p>
          <a:p>
            <a:pPr marL="213360" indent="-201295">
              <a:lnSpc>
                <a:spcPct val="100000"/>
              </a:lnSpc>
              <a:spcBef>
                <a:spcPts val="1210"/>
              </a:spcBef>
              <a:buSzPct val="94285"/>
              <a:buFont typeface="Wingdings"/>
              <a:buChar char=""/>
              <a:tabLst>
                <a:tab pos="213995" algn="l"/>
              </a:tabLst>
            </a:pP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Inductors</a:t>
            </a:r>
            <a:r>
              <a:rPr sz="17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widely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used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1750" spc="-5" dirty="0">
                <a:solidFill>
                  <a:srgbClr val="F9D4A1"/>
                </a:solidFill>
                <a:latin typeface="Times New Roman"/>
                <a:cs typeface="Times New Roman"/>
              </a:rPr>
              <a:t>filtering</a:t>
            </a:r>
            <a:r>
              <a:rPr sz="1750" spc="-3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9D4A1"/>
                </a:solidFill>
                <a:latin typeface="Times New Roman"/>
                <a:cs typeface="Times New Roman"/>
              </a:rPr>
              <a:t>the</a:t>
            </a:r>
            <a:r>
              <a:rPr sz="1750" spc="-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9D4A1"/>
                </a:solidFill>
                <a:latin typeface="Times New Roman"/>
                <a:cs typeface="Times New Roman"/>
              </a:rPr>
              <a:t>power supply</a:t>
            </a:r>
            <a:r>
              <a:rPr sz="1750" spc="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9D4A1"/>
                </a:solidFill>
                <a:latin typeface="Times New Roman"/>
                <a:cs typeface="Times New Roman"/>
              </a:rPr>
              <a:t>from</a:t>
            </a:r>
            <a:r>
              <a:rPr sz="1750" spc="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9D4A1"/>
                </a:solidFill>
                <a:latin typeface="Times New Roman"/>
                <a:cs typeface="Times New Roman"/>
              </a:rPr>
              <a:t>ripples</a:t>
            </a:r>
            <a:r>
              <a:rPr sz="1750" spc="-3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9D4A1"/>
                </a:solidFill>
                <a:latin typeface="Times New Roman"/>
                <a:cs typeface="Times New Roman"/>
              </a:rPr>
              <a:t>and</a:t>
            </a:r>
            <a:r>
              <a:rPr sz="1750" spc="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9D4A1"/>
                </a:solidFill>
                <a:latin typeface="Times New Roman"/>
                <a:cs typeface="Times New Roman"/>
              </a:rPr>
              <a:t>noise</a:t>
            </a:r>
            <a:r>
              <a:rPr sz="1750" spc="-2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9D4A1"/>
                </a:solidFill>
                <a:latin typeface="Times New Roman"/>
                <a:cs typeface="Times New Roman"/>
              </a:rPr>
              <a:t>signals.</a:t>
            </a:r>
            <a:endParaRPr sz="1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1900">
              <a:latin typeface="Times New Roman"/>
              <a:cs typeface="Times New Roman"/>
            </a:endParaRPr>
          </a:p>
          <a:p>
            <a:pPr marL="213360" marR="5080" indent="-201295">
              <a:lnSpc>
                <a:spcPts val="1930"/>
              </a:lnSpc>
              <a:spcBef>
                <a:spcPts val="1430"/>
              </a:spcBef>
              <a:buSzPct val="94285"/>
              <a:buFont typeface="Wingdings"/>
              <a:buChar char=""/>
              <a:tabLst>
                <a:tab pos="213995" algn="l"/>
                <a:tab pos="1183640" algn="l"/>
                <a:tab pos="2800985" algn="l"/>
                <a:tab pos="3408679" algn="l"/>
                <a:tab pos="3711575" algn="l"/>
                <a:tab pos="4113529" algn="l"/>
                <a:tab pos="5622290" algn="l"/>
                <a:tab pos="5819140" algn="l"/>
                <a:tab pos="6443980" algn="l"/>
                <a:tab pos="6844665" algn="l"/>
                <a:tab pos="7923530" algn="l"/>
                <a:tab pos="8460105" algn="l"/>
                <a:tab pos="8762365" algn="l"/>
              </a:tabLst>
            </a:pP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ndu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s	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ith </a:t>
            </a:r>
            <a:r>
              <a:rPr sz="1750" spc="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indu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e	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e	in	the	</a:t>
            </a:r>
            <a:r>
              <a:rPr sz="1750" spc="-15" dirty="0">
                <a:solidFill>
                  <a:srgbClr val="F9D4A1"/>
                </a:solidFill>
                <a:latin typeface="Times New Roman"/>
                <a:cs typeface="Times New Roman"/>
              </a:rPr>
              <a:t>m</a:t>
            </a:r>
            <a:r>
              <a:rPr sz="1750" dirty="0">
                <a:solidFill>
                  <a:srgbClr val="F9D4A1"/>
                </a:solidFill>
                <a:latin typeface="Times New Roman"/>
                <a:cs typeface="Times New Roman"/>
              </a:rPr>
              <a:t>i</a:t>
            </a:r>
            <a:r>
              <a:rPr sz="1750" spc="-10" dirty="0">
                <a:solidFill>
                  <a:srgbClr val="F9D4A1"/>
                </a:solidFill>
                <a:latin typeface="Times New Roman"/>
                <a:cs typeface="Times New Roman"/>
              </a:rPr>
              <a:t>cr</a:t>
            </a:r>
            <a:r>
              <a:rPr sz="1750" dirty="0">
                <a:solidFill>
                  <a:srgbClr val="F9D4A1"/>
                </a:solidFill>
                <a:latin typeface="Times New Roman"/>
                <a:cs typeface="Times New Roman"/>
              </a:rPr>
              <a:t>oh</a:t>
            </a:r>
            <a:r>
              <a:rPr sz="1750" spc="-10" dirty="0">
                <a:solidFill>
                  <a:srgbClr val="F9D4A1"/>
                </a:solidFill>
                <a:latin typeface="Times New Roman"/>
                <a:cs typeface="Times New Roman"/>
              </a:rPr>
              <a:t>e</a:t>
            </a:r>
            <a:r>
              <a:rPr sz="1750" dirty="0">
                <a:solidFill>
                  <a:srgbClr val="F9D4A1"/>
                </a:solidFill>
                <a:latin typeface="Times New Roman"/>
                <a:cs typeface="Times New Roman"/>
              </a:rPr>
              <a:t>n</a:t>
            </a:r>
            <a:r>
              <a:rPr sz="1750" spc="10" dirty="0">
                <a:solidFill>
                  <a:srgbClr val="F9D4A1"/>
                </a:solidFill>
                <a:latin typeface="Times New Roman"/>
                <a:cs typeface="Times New Roman"/>
              </a:rPr>
              <a:t>r</a:t>
            </a:r>
            <a:r>
              <a:rPr sz="1750" dirty="0">
                <a:solidFill>
                  <a:srgbClr val="F9D4A1"/>
                </a:solidFill>
                <a:latin typeface="Times New Roman"/>
                <a:cs typeface="Times New Roman"/>
              </a:rPr>
              <a:t>y </a:t>
            </a:r>
            <a:r>
              <a:rPr sz="1750" spc="12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9D4A1"/>
                </a:solidFill>
                <a:latin typeface="Times New Roman"/>
                <a:cs typeface="Times New Roman"/>
              </a:rPr>
              <a:t>(	</a:t>
            </a:r>
            <a:r>
              <a:rPr sz="1750" dirty="0">
                <a:solidFill>
                  <a:srgbClr val="F9D4A1"/>
                </a:solidFill>
                <a:latin typeface="Calibri"/>
                <a:cs typeface="Calibri"/>
              </a:rPr>
              <a:t>)	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nge	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e	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om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only	us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	in	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750" spc="-3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dd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  applications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filter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matching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 circuit</a:t>
            </a:r>
            <a:r>
              <a:rPr sz="175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implementation.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435546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Capacitors</a:t>
            </a:r>
            <a:r>
              <a:rPr spc="-20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spc="-5" dirty="0"/>
              <a:t>Inductors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159635" marR="5080" indent="-1419225">
              <a:lnSpc>
                <a:spcPts val="3790"/>
              </a:lnSpc>
              <a:spcBef>
                <a:spcPts val="570"/>
              </a:spcBef>
            </a:pPr>
            <a:r>
              <a:rPr spc="-5" dirty="0"/>
              <a:t>Example</a:t>
            </a:r>
            <a:r>
              <a:rPr spc="25" dirty="0"/>
              <a:t> </a:t>
            </a:r>
            <a:r>
              <a:rPr dirty="0"/>
              <a:t>of</a:t>
            </a:r>
            <a:r>
              <a:rPr spc="-5" dirty="0"/>
              <a:t> synchronous</a:t>
            </a:r>
            <a:r>
              <a:rPr spc="40" dirty="0"/>
              <a:t> </a:t>
            </a:r>
            <a:r>
              <a:rPr spc="-5" dirty="0"/>
              <a:t>serial </a:t>
            </a:r>
            <a:r>
              <a:rPr spc="-860" dirty="0"/>
              <a:t> </a:t>
            </a:r>
            <a:r>
              <a:rPr dirty="0"/>
              <a:t>communication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2809781"/>
            <a:ext cx="8280400" cy="2523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825" indent="-238760">
              <a:lnSpc>
                <a:spcPct val="100000"/>
              </a:lnSpc>
              <a:spcBef>
                <a:spcPts val="100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Frames</a:t>
            </a:r>
            <a:r>
              <a:rPr sz="21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sent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over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LAN.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2300">
              <a:latin typeface="Times New Roman"/>
              <a:cs typeface="Times New Roman"/>
            </a:endParaRPr>
          </a:p>
          <a:p>
            <a:pPr marL="213360" marR="5080" indent="-201295">
              <a:lnSpc>
                <a:spcPts val="2270"/>
              </a:lnSpc>
              <a:spcBef>
                <a:spcPts val="1420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Frames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 communicate with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constant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time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intervals between each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frame</a:t>
            </a:r>
            <a:r>
              <a:rPr sz="21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remaining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constant.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2300">
              <a:latin typeface="Times New Roman"/>
              <a:cs typeface="Times New Roman"/>
            </a:endParaRPr>
          </a:p>
          <a:p>
            <a:pPr marL="213360" marR="36195" indent="-201295">
              <a:lnSpc>
                <a:spcPts val="2280"/>
              </a:lnSpc>
              <a:spcBef>
                <a:spcPts val="137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Another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example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inter-processor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communication</a:t>
            </a:r>
            <a:r>
              <a:rPr sz="21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multiprocessor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597979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Optional</a:t>
            </a:r>
            <a:r>
              <a:rPr spc="35" dirty="0"/>
              <a:t> </a:t>
            </a:r>
            <a:r>
              <a:rPr spc="-5" dirty="0"/>
              <a:t>Synchronous</a:t>
            </a:r>
            <a:r>
              <a:rPr spc="30" dirty="0"/>
              <a:t> </a:t>
            </a:r>
            <a:r>
              <a:rPr dirty="0"/>
              <a:t>Code</a:t>
            </a:r>
            <a:r>
              <a:rPr spc="-15" dirty="0"/>
              <a:t> </a:t>
            </a:r>
            <a:r>
              <a:rPr dirty="0"/>
              <a:t>bits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2809781"/>
            <a:ext cx="8293734" cy="24123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13360" marR="5080" indent="-201295" algn="just">
              <a:lnSpc>
                <a:spcPct val="90200"/>
              </a:lnSpc>
              <a:spcBef>
                <a:spcPts val="345"/>
              </a:spcBef>
              <a:buFont typeface="Wingdings"/>
              <a:buChar char=""/>
              <a:tabLst>
                <a:tab pos="31750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Optional Sync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Code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bits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bi-sync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code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bits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frame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start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and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end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signaling bits─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During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communication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few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bits (each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separated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by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interval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ΔT) sent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as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Sync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code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to enable the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frame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synchronization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frame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start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signaling.</a:t>
            </a:r>
            <a:endParaRPr sz="2100">
              <a:latin typeface="Times New Roman"/>
              <a:cs typeface="Times New Roman"/>
            </a:endParaRPr>
          </a:p>
          <a:p>
            <a:pPr marL="316865" indent="-304800">
              <a:lnSpc>
                <a:spcPct val="100000"/>
              </a:lnSpc>
              <a:spcBef>
                <a:spcPts val="635"/>
              </a:spcBef>
              <a:buFont typeface="Wingdings"/>
              <a:buChar char=""/>
              <a:tabLst>
                <a:tab pos="31750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Code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bits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precede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bits.</a:t>
            </a:r>
            <a:endParaRPr sz="2100">
              <a:latin typeface="Times New Roman"/>
              <a:cs typeface="Times New Roman"/>
            </a:endParaRPr>
          </a:p>
          <a:p>
            <a:pPr marL="316865" indent="-304800">
              <a:lnSpc>
                <a:spcPct val="100000"/>
              </a:lnSpc>
              <a:spcBef>
                <a:spcPts val="625"/>
              </a:spcBef>
              <a:buFont typeface="Wingdings"/>
              <a:buChar char=""/>
              <a:tabLst>
                <a:tab pos="31750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May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inversion of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code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after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each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frame</a:t>
            </a:r>
            <a:r>
              <a:rPr sz="21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certain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protocols.</a:t>
            </a:r>
            <a:endParaRPr sz="2100">
              <a:latin typeface="Times New Roman"/>
              <a:cs typeface="Times New Roman"/>
            </a:endParaRPr>
          </a:p>
          <a:p>
            <a:pPr marL="316865" indent="-304800">
              <a:lnSpc>
                <a:spcPct val="100000"/>
              </a:lnSpc>
              <a:spcBef>
                <a:spcPts val="635"/>
              </a:spcBef>
              <a:buFont typeface="Wingdings"/>
              <a:buChar char=""/>
              <a:tabLst>
                <a:tab pos="31750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Flag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start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and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end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also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used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 certain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protocols.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8297" y="1346659"/>
            <a:ext cx="7425055" cy="104140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938145" marR="5080" indent="-2926080">
              <a:lnSpc>
                <a:spcPts val="3790"/>
              </a:lnSpc>
              <a:spcBef>
                <a:spcPts val="570"/>
              </a:spcBef>
            </a:pPr>
            <a:r>
              <a:rPr dirty="0"/>
              <a:t>Always </a:t>
            </a:r>
            <a:r>
              <a:rPr spc="-5" dirty="0"/>
              <a:t>présent </a:t>
            </a:r>
            <a:r>
              <a:rPr dirty="0"/>
              <a:t>Synchronous device port </a:t>
            </a:r>
            <a:r>
              <a:rPr spc="-860" dirty="0"/>
              <a:t> </a:t>
            </a:r>
            <a:r>
              <a:rPr dirty="0"/>
              <a:t>data</a:t>
            </a:r>
            <a:r>
              <a:rPr spc="-5" dirty="0"/>
              <a:t> </a:t>
            </a:r>
            <a:r>
              <a:rPr dirty="0"/>
              <a:t>bits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2728990"/>
            <a:ext cx="8293734" cy="318198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50825" indent="-238760" algn="just">
              <a:lnSpc>
                <a:spcPct val="100000"/>
              </a:lnSpc>
              <a:spcBef>
                <a:spcPts val="73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Reciprocal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per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second(bps).</a:t>
            </a:r>
            <a:endParaRPr sz="2100">
              <a:latin typeface="Times New Roman"/>
              <a:cs typeface="Times New Roman"/>
            </a:endParaRPr>
          </a:p>
          <a:p>
            <a:pPr marL="213360" marR="5080" indent="-201295" algn="just">
              <a:lnSpc>
                <a:spcPts val="2270"/>
              </a:lnSpc>
              <a:spcBef>
                <a:spcPts val="919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100" spc="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bits─</a:t>
            </a:r>
            <a:r>
              <a:rPr sz="2100" spc="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i="1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00" i="1" spc="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frame</a:t>
            </a:r>
            <a:r>
              <a:rPr sz="2100" spc="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bits</a:t>
            </a:r>
            <a:r>
              <a:rPr sz="2100" spc="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r>
              <a:rPr sz="2100" spc="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bits</a:t>
            </a:r>
            <a:r>
              <a:rPr sz="2100" spc="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transmit</a:t>
            </a:r>
            <a:r>
              <a:rPr sz="2100" spc="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such</a:t>
            </a:r>
            <a:r>
              <a:rPr sz="2100" spc="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2100" spc="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each</a:t>
            </a:r>
            <a:r>
              <a:rPr sz="2100" spc="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bit</a:t>
            </a:r>
            <a:r>
              <a:rPr sz="2100" spc="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100" spc="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2100" spc="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line </a:t>
            </a:r>
            <a:r>
              <a:rPr sz="2100" spc="-5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for time ΔT 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or,</a:t>
            </a:r>
            <a:r>
              <a:rPr sz="2100" spc="4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each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frame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 line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for time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2100" i="1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.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T)</a:t>
            </a:r>
            <a:r>
              <a:rPr sz="21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m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may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be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8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large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number.</a:t>
            </a:r>
            <a:endParaRPr sz="2100">
              <a:latin typeface="Times New Roman"/>
              <a:cs typeface="Times New Roman"/>
            </a:endParaRPr>
          </a:p>
          <a:p>
            <a:pPr marL="250825" indent="-238760" algn="just">
              <a:lnSpc>
                <a:spcPct val="100000"/>
              </a:lnSpc>
              <a:spcBef>
                <a:spcPts val="59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depends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protocol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Synchronous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device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clock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bits</a:t>
            </a:r>
            <a:endParaRPr sz="2100">
              <a:latin typeface="Times New Roman"/>
              <a:cs typeface="Times New Roman"/>
            </a:endParaRPr>
          </a:p>
          <a:p>
            <a:pPr marL="213360" marR="5715" indent="-201295" algn="just">
              <a:lnSpc>
                <a:spcPct val="90300"/>
              </a:lnSpc>
              <a:spcBef>
                <a:spcPts val="869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Clock bits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─ Either on a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separate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clock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line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 on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line such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that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clock information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also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embedded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with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bits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by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an appropriate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encoding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modulation</a:t>
            </a:r>
            <a:endParaRPr sz="2100">
              <a:latin typeface="Times New Roman"/>
              <a:cs typeface="Times New Roman"/>
            </a:endParaRPr>
          </a:p>
          <a:p>
            <a:pPr marL="316865" indent="-304800" algn="just">
              <a:lnSpc>
                <a:spcPct val="100000"/>
              </a:lnSpc>
              <a:spcBef>
                <a:spcPts val="635"/>
              </a:spcBef>
              <a:buSzPct val="95238"/>
              <a:buFont typeface="Wingdings"/>
              <a:buChar char=""/>
              <a:tabLst>
                <a:tab pos="31750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Generally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not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optional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6764" y="976883"/>
            <a:ext cx="10726420" cy="5783580"/>
            <a:chOff x="-16764" y="976883"/>
            <a:chExt cx="10726420" cy="57835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3059" y="1261872"/>
              <a:ext cx="1466089" cy="12908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59824" y="1278636"/>
              <a:ext cx="1432560" cy="1257300"/>
            </a:xfrm>
            <a:custGeom>
              <a:avLst/>
              <a:gdLst/>
              <a:ahLst/>
              <a:cxnLst/>
              <a:rect l="l" t="t" r="r" b="b"/>
              <a:pathLst>
                <a:path w="1432559" h="1257300">
                  <a:moveTo>
                    <a:pt x="0" y="0"/>
                  </a:moveTo>
                  <a:lnTo>
                    <a:pt x="1432561" y="0"/>
                  </a:lnTo>
                </a:path>
                <a:path w="1432559" h="1257300">
                  <a:moveTo>
                    <a:pt x="1432561" y="1257299"/>
                  </a:moveTo>
                  <a:lnTo>
                    <a:pt x="0" y="1257299"/>
                  </a:lnTo>
                  <a:lnTo>
                    <a:pt x="0" y="0"/>
                  </a:lnTo>
                </a:path>
              </a:pathLst>
            </a:custGeom>
            <a:ln w="335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04316"/>
              <a:ext cx="9198864" cy="57287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764" y="976883"/>
              <a:ext cx="9244583" cy="57835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993647"/>
              <a:ext cx="9211310" cy="5750560"/>
            </a:xfrm>
            <a:custGeom>
              <a:avLst/>
              <a:gdLst/>
              <a:ahLst/>
              <a:cxnLst/>
              <a:rect l="l" t="t" r="r" b="b"/>
              <a:pathLst>
                <a:path w="9211310" h="5750559">
                  <a:moveTo>
                    <a:pt x="0" y="0"/>
                  </a:moveTo>
                  <a:lnTo>
                    <a:pt x="9211055" y="0"/>
                  </a:lnTo>
                  <a:lnTo>
                    <a:pt x="9211055" y="5750052"/>
                  </a:lnTo>
                  <a:lnTo>
                    <a:pt x="0" y="5750052"/>
                  </a:lnTo>
                </a:path>
              </a:pathLst>
            </a:custGeom>
            <a:ln w="335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31" y="1617947"/>
            <a:ext cx="498221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150" dirty="0"/>
              <a:t>Synchronous</a:t>
            </a:r>
            <a:r>
              <a:rPr sz="3150" spc="-55" dirty="0"/>
              <a:t> </a:t>
            </a:r>
            <a:r>
              <a:rPr sz="3150" dirty="0"/>
              <a:t>Communication</a:t>
            </a:r>
            <a:endParaRPr sz="3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2765326"/>
            <a:ext cx="8686165" cy="301942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100" b="1" i="1" dirty="0">
                <a:solidFill>
                  <a:srgbClr val="F9D4A1"/>
                </a:solidFill>
                <a:latin typeface="Times New Roman"/>
                <a:cs typeface="Times New Roman"/>
              </a:rPr>
              <a:t>First</a:t>
            </a:r>
            <a:r>
              <a:rPr sz="2100" b="1" i="1" spc="-3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b="1" i="1" dirty="0">
                <a:solidFill>
                  <a:srgbClr val="F9D4A1"/>
                </a:solidFill>
                <a:latin typeface="Times New Roman"/>
                <a:cs typeface="Times New Roman"/>
              </a:rPr>
              <a:t>characteristics</a:t>
            </a:r>
            <a:r>
              <a:rPr sz="2100" b="1" i="1" spc="-3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b="1" i="1" dirty="0">
                <a:solidFill>
                  <a:srgbClr val="F9D4A1"/>
                </a:solidFill>
                <a:latin typeface="Times New Roman"/>
                <a:cs typeface="Times New Roman"/>
              </a:rPr>
              <a:t>of</a:t>
            </a:r>
            <a:r>
              <a:rPr sz="2100" b="1" i="1" spc="-2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b="1" i="1" dirty="0">
                <a:solidFill>
                  <a:srgbClr val="F9D4A1"/>
                </a:solidFill>
                <a:latin typeface="Times New Roman"/>
                <a:cs typeface="Times New Roman"/>
              </a:rPr>
              <a:t>synchronous</a:t>
            </a:r>
            <a:r>
              <a:rPr sz="2100" b="1" i="1" spc="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b="1" i="1" dirty="0">
                <a:solidFill>
                  <a:srgbClr val="F9D4A1"/>
                </a:solidFill>
                <a:latin typeface="Times New Roman"/>
                <a:cs typeface="Times New Roman"/>
              </a:rPr>
              <a:t>communication</a:t>
            </a:r>
            <a:endParaRPr sz="2100">
              <a:latin typeface="Times New Roman"/>
              <a:cs typeface="Times New Roman"/>
            </a:endParaRPr>
          </a:p>
          <a:p>
            <a:pPr marL="614045" marR="5080" indent="-201295" algn="just">
              <a:lnSpc>
                <a:spcPts val="1700"/>
              </a:lnSpc>
              <a:spcBef>
                <a:spcPts val="484"/>
              </a:spcBef>
              <a:buFont typeface="Wingdings"/>
              <a:buChar char=""/>
              <a:tabLst>
                <a:tab pos="614680" algn="l"/>
              </a:tabLst>
            </a:pP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Bytes (or frames) maintain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constant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phase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difference,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which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means they are synchronous, </a:t>
            </a:r>
            <a:r>
              <a:rPr sz="155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i.e.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 synchronization.</a:t>
            </a:r>
            <a:endParaRPr sz="1550">
              <a:latin typeface="Times New Roman"/>
              <a:cs typeface="Times New Roman"/>
            </a:endParaRPr>
          </a:p>
          <a:p>
            <a:pPr marL="614045" marR="5715" indent="-201295" algn="just">
              <a:lnSpc>
                <a:spcPts val="1700"/>
              </a:lnSpc>
              <a:spcBef>
                <a:spcPts val="455"/>
              </a:spcBef>
              <a:buFont typeface="Wingdings"/>
              <a:buChar char=""/>
              <a:tabLst>
                <a:tab pos="614680" algn="l"/>
              </a:tabLst>
            </a:pP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No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permission of sending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either the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bytes or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frames at the random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time intervals,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this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mode </a:t>
            </a:r>
            <a:r>
              <a:rPr sz="15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therefore does not provide  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550" spc="3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handshaking </a:t>
            </a:r>
            <a:r>
              <a:rPr sz="155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during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the communication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interval </a:t>
            </a:r>
            <a:r>
              <a:rPr sz="1550" spc="20" dirty="0">
                <a:solidFill>
                  <a:srgbClr val="FFFFFF"/>
                </a:solidFill>
                <a:latin typeface="Times New Roman"/>
                <a:cs typeface="Times New Roman"/>
              </a:rPr>
              <a:t>─ </a:t>
            </a:r>
            <a:r>
              <a:rPr sz="155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This </a:t>
            </a:r>
            <a:r>
              <a:rPr sz="155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facilitates </a:t>
            </a:r>
            <a:r>
              <a:rPr sz="155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 fast</a:t>
            </a:r>
            <a:r>
              <a:rPr sz="155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550" i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communication</a:t>
            </a:r>
            <a:r>
              <a:rPr sz="1550" i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155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pre-fixed</a:t>
            </a:r>
            <a:r>
              <a:rPr sz="1550" i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bps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1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Wingdings"/>
              <a:buChar char=""/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b="1" i="1" spc="-5" dirty="0">
                <a:solidFill>
                  <a:srgbClr val="F9D4A1"/>
                </a:solidFill>
                <a:latin typeface="Times New Roman"/>
                <a:cs typeface="Times New Roman"/>
              </a:rPr>
              <a:t>Second</a:t>
            </a:r>
            <a:r>
              <a:rPr sz="2100" b="1" i="1" spc="1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b="1" i="1" dirty="0">
                <a:solidFill>
                  <a:srgbClr val="F9D4A1"/>
                </a:solidFill>
                <a:latin typeface="Times New Roman"/>
                <a:cs typeface="Times New Roman"/>
              </a:rPr>
              <a:t>characteristics</a:t>
            </a:r>
            <a:r>
              <a:rPr sz="2100" b="1" i="1" spc="-5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b="1" i="1" spc="10" dirty="0">
                <a:solidFill>
                  <a:srgbClr val="F9D4A1"/>
                </a:solidFill>
                <a:latin typeface="Times New Roman"/>
                <a:cs typeface="Times New Roman"/>
              </a:rPr>
              <a:t>of</a:t>
            </a:r>
            <a:r>
              <a:rPr sz="2100" b="1" i="1" spc="-1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b="1" i="1" spc="-5" dirty="0">
                <a:solidFill>
                  <a:srgbClr val="F9D4A1"/>
                </a:solidFill>
                <a:latin typeface="Times New Roman"/>
                <a:cs typeface="Times New Roman"/>
              </a:rPr>
              <a:t>synchronous</a:t>
            </a:r>
            <a:r>
              <a:rPr sz="2100" b="1" i="1" spc="1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b="1" i="1" dirty="0">
                <a:solidFill>
                  <a:srgbClr val="F9D4A1"/>
                </a:solidFill>
                <a:latin typeface="Times New Roman"/>
                <a:cs typeface="Times New Roman"/>
              </a:rPr>
              <a:t>communication</a:t>
            </a:r>
            <a:endParaRPr sz="2100">
              <a:latin typeface="Times New Roman"/>
              <a:cs typeface="Times New Roman"/>
            </a:endParaRPr>
          </a:p>
          <a:p>
            <a:pPr marL="614045" marR="5715" indent="-201295" algn="just">
              <a:lnSpc>
                <a:spcPts val="1700"/>
              </a:lnSpc>
              <a:spcBef>
                <a:spcPts val="484"/>
              </a:spcBef>
              <a:buFont typeface="Wingdings"/>
              <a:buChar char=""/>
              <a:tabLst>
                <a:tab pos="614680" algn="l"/>
              </a:tabLst>
            </a:pPr>
            <a:r>
              <a:rPr sz="1550" spc="2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clock ticking at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certain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rate has always to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be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there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transmitting serially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the bits of 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all the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bytes</a:t>
            </a:r>
            <a:r>
              <a:rPr sz="15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(or</a:t>
            </a:r>
            <a:r>
              <a:rPr sz="15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frames)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i="1" dirty="0">
                <a:solidFill>
                  <a:srgbClr val="FFFFFF"/>
                </a:solidFill>
                <a:latin typeface="Times New Roman"/>
                <a:cs typeface="Times New Roman"/>
              </a:rPr>
              <a:t>serially.</a:t>
            </a:r>
            <a:r>
              <a:rPr sz="1550" i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i="1" dirty="0">
                <a:solidFill>
                  <a:srgbClr val="FFFFFF"/>
                </a:solidFill>
                <a:latin typeface="Times New Roman"/>
                <a:cs typeface="Times New Roman"/>
              </a:rPr>
              <a:t>Mostly,</a:t>
            </a:r>
            <a:r>
              <a:rPr sz="1550" i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clock</a:t>
            </a:r>
            <a:r>
              <a:rPr sz="155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55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b="1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not </a:t>
            </a:r>
            <a:r>
              <a:rPr sz="155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always</a:t>
            </a:r>
            <a:r>
              <a:rPr sz="155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b="1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implicit</a:t>
            </a:r>
            <a:r>
              <a:rPr sz="1550" b="1" i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5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synchronous</a:t>
            </a:r>
            <a:r>
              <a:rPr sz="15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5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receiver.</a:t>
            </a:r>
            <a:endParaRPr sz="1550">
              <a:latin typeface="Times New Roman"/>
              <a:cs typeface="Times New Roman"/>
            </a:endParaRPr>
          </a:p>
          <a:p>
            <a:pPr marL="614680" indent="-201295">
              <a:lnSpc>
                <a:spcPct val="100000"/>
              </a:lnSpc>
              <a:spcBef>
                <a:spcPts val="265"/>
              </a:spcBef>
              <a:buFont typeface="Wingdings"/>
              <a:buChar char=""/>
              <a:tabLst>
                <a:tab pos="614680" algn="l"/>
              </a:tabLst>
            </a:pP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transmitter</a:t>
            </a:r>
            <a:r>
              <a:rPr sz="15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generally</a:t>
            </a:r>
            <a:r>
              <a:rPr sz="1550" i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transmits</a:t>
            </a:r>
            <a:r>
              <a:rPr sz="15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clock</a:t>
            </a:r>
            <a:r>
              <a:rPr sz="15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rate</a:t>
            </a:r>
            <a:r>
              <a:rPr sz="15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information</a:t>
            </a:r>
            <a:endParaRPr sz="1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7154" y="1346659"/>
            <a:ext cx="7185025" cy="104140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495425" marR="5080" indent="-1483360">
              <a:lnSpc>
                <a:spcPts val="3790"/>
              </a:lnSpc>
              <a:spcBef>
                <a:spcPts val="570"/>
              </a:spcBef>
            </a:pPr>
            <a:r>
              <a:rPr dirty="0"/>
              <a:t>2.</a:t>
            </a:r>
            <a:r>
              <a:rPr spc="-145" dirty="0"/>
              <a:t> </a:t>
            </a:r>
            <a:r>
              <a:rPr dirty="0"/>
              <a:t>Asynchronous</a:t>
            </a:r>
            <a:r>
              <a:rPr spc="30" dirty="0"/>
              <a:t> </a:t>
            </a:r>
            <a:r>
              <a:rPr spc="-5" dirty="0"/>
              <a:t>Communication</a:t>
            </a:r>
            <a:r>
              <a:rPr spc="5" dirty="0"/>
              <a:t> </a:t>
            </a:r>
            <a:r>
              <a:rPr spc="-5" dirty="0"/>
              <a:t>from </a:t>
            </a:r>
            <a:r>
              <a:rPr spc="-860" dirty="0"/>
              <a:t> </a:t>
            </a:r>
            <a:r>
              <a:rPr dirty="0"/>
              <a:t>Serial Ports</a:t>
            </a:r>
            <a:r>
              <a:rPr spc="-5" dirty="0"/>
              <a:t> </a:t>
            </a:r>
            <a:r>
              <a:rPr dirty="0"/>
              <a:t>or</a:t>
            </a:r>
            <a:r>
              <a:rPr spc="-5" dirty="0"/>
              <a:t> </a:t>
            </a:r>
            <a:r>
              <a:rPr dirty="0"/>
              <a:t>Devices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2777745"/>
            <a:ext cx="8292465" cy="303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825" indent="-238760" algn="just">
              <a:lnSpc>
                <a:spcPct val="100000"/>
              </a:lnSpc>
              <a:spcBef>
                <a:spcPts val="100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b="1" i="1" spc="-5" dirty="0">
                <a:solidFill>
                  <a:srgbClr val="F9D4A1"/>
                </a:solidFill>
                <a:latin typeface="Times New Roman"/>
                <a:cs typeface="Times New Roman"/>
              </a:rPr>
              <a:t>Asynchronous</a:t>
            </a:r>
            <a:r>
              <a:rPr sz="2100" b="1" i="1" spc="4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2100" b="1" i="1" spc="-5" dirty="0">
                <a:solidFill>
                  <a:srgbClr val="F9D4A1"/>
                </a:solidFill>
                <a:latin typeface="Times New Roman"/>
                <a:cs typeface="Times New Roman"/>
              </a:rPr>
              <a:t>Communication-</a:t>
            </a:r>
            <a:endParaRPr sz="2100">
              <a:latin typeface="Times New Roman"/>
              <a:cs typeface="Times New Roman"/>
            </a:endParaRPr>
          </a:p>
          <a:p>
            <a:pPr marL="614045" marR="5080" lvl="1" indent="-201295" algn="just">
              <a:lnSpc>
                <a:spcPct val="81300"/>
              </a:lnSpc>
              <a:spcBef>
                <a:spcPts val="434"/>
              </a:spcBef>
              <a:buSzPct val="94736"/>
              <a:buFont typeface="Wingdings"/>
              <a:buChar char=""/>
              <a:tabLst>
                <a:tab pos="614680" algn="l"/>
              </a:tabLst>
            </a:pP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Clocks 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receiver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transmitter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independent, unsynchronized, but of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same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frequency and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variable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phase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differences between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bytes or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bits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two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 data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frames,</a:t>
            </a:r>
            <a:r>
              <a:rPr sz="19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may</a:t>
            </a:r>
            <a:r>
              <a:rPr sz="19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not</a:t>
            </a:r>
            <a:r>
              <a:rPr sz="1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sent</a:t>
            </a:r>
            <a:r>
              <a:rPr sz="19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within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any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prefixed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 time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interval.</a:t>
            </a:r>
            <a:endParaRPr sz="19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har char=""/>
            </a:pPr>
            <a:endParaRPr sz="2350">
              <a:latin typeface="Times New Roman"/>
              <a:cs typeface="Times New Roman"/>
            </a:endParaRPr>
          </a:p>
          <a:p>
            <a:pPr marL="231775" indent="-219710" algn="just">
              <a:lnSpc>
                <a:spcPct val="100000"/>
              </a:lnSpc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b="1" i="1" spc="15" dirty="0">
                <a:solidFill>
                  <a:srgbClr val="F9D4A1"/>
                </a:solidFill>
                <a:latin typeface="Times New Roman"/>
                <a:cs typeface="Times New Roman"/>
              </a:rPr>
              <a:t>Example</a:t>
            </a:r>
            <a:r>
              <a:rPr sz="1900" b="1" i="1" spc="-2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900" b="1" i="1" spc="10" dirty="0">
                <a:solidFill>
                  <a:srgbClr val="F9D4A1"/>
                </a:solidFill>
                <a:latin typeface="Times New Roman"/>
                <a:cs typeface="Times New Roman"/>
              </a:rPr>
              <a:t>of</a:t>
            </a:r>
            <a:r>
              <a:rPr sz="1900" b="1" i="1" spc="-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900" b="1" i="1" spc="10" dirty="0">
                <a:solidFill>
                  <a:srgbClr val="F9D4A1"/>
                </a:solidFill>
                <a:latin typeface="Times New Roman"/>
                <a:cs typeface="Times New Roman"/>
              </a:rPr>
              <a:t>asynchronous</a:t>
            </a:r>
            <a:r>
              <a:rPr sz="1900" b="1" i="1" spc="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900" b="1" i="1" spc="10" dirty="0">
                <a:solidFill>
                  <a:srgbClr val="F9D4A1"/>
                </a:solidFill>
                <a:latin typeface="Times New Roman"/>
                <a:cs typeface="Times New Roman"/>
              </a:rPr>
              <a:t>communication-</a:t>
            </a:r>
            <a:endParaRPr sz="1900">
              <a:latin typeface="Times New Roman"/>
              <a:cs typeface="Times New Roman"/>
            </a:endParaRPr>
          </a:p>
          <a:p>
            <a:pPr marL="614045" lvl="1" indent="-201295">
              <a:lnSpc>
                <a:spcPct val="100000"/>
              </a:lnSpc>
              <a:spcBef>
                <a:spcPts val="30"/>
              </a:spcBef>
              <a:buFont typeface="Wingdings"/>
              <a:buChar char=""/>
              <a:tabLst>
                <a:tab pos="614680" algn="l"/>
              </a:tabLst>
            </a:pPr>
            <a:r>
              <a:rPr sz="1750" spc="-35" dirty="0">
                <a:solidFill>
                  <a:srgbClr val="FFFFFF"/>
                </a:solidFill>
                <a:latin typeface="Times New Roman"/>
                <a:cs typeface="Times New Roman"/>
              </a:rPr>
              <a:t>UART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Serial,</a:t>
            </a:r>
            <a:endParaRPr sz="1750">
              <a:latin typeface="Times New Roman"/>
              <a:cs typeface="Times New Roman"/>
            </a:endParaRPr>
          </a:p>
          <a:p>
            <a:pPr marL="614045" lvl="1" indent="-201295">
              <a:lnSpc>
                <a:spcPct val="100000"/>
              </a:lnSpc>
              <a:spcBef>
                <a:spcPts val="25"/>
              </a:spcBef>
              <a:buFont typeface="Wingdings"/>
              <a:buChar char=""/>
              <a:tabLst>
                <a:tab pos="614680" algn="l"/>
              </a:tabLst>
            </a:pP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Telephone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modem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communication.</a:t>
            </a:r>
            <a:endParaRPr sz="1750">
              <a:latin typeface="Times New Roman"/>
              <a:cs typeface="Times New Roman"/>
            </a:endParaRPr>
          </a:p>
          <a:p>
            <a:pPr marL="614045" lvl="1" indent="-201295">
              <a:lnSpc>
                <a:spcPct val="100000"/>
              </a:lnSpc>
              <a:spcBef>
                <a:spcPts val="25"/>
              </a:spcBef>
              <a:buFont typeface="Wingdings"/>
              <a:buChar char=""/>
              <a:tabLst>
                <a:tab pos="614680" algn="l"/>
              </a:tabLst>
            </a:pP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RS232C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communication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30" dirty="0">
                <a:solidFill>
                  <a:srgbClr val="FFFFFF"/>
                </a:solidFill>
                <a:latin typeface="Times New Roman"/>
                <a:cs typeface="Times New Roman"/>
              </a:rPr>
              <a:t>UART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 devices</a:t>
            </a:r>
            <a:endParaRPr sz="1750">
              <a:latin typeface="Times New Roman"/>
              <a:cs typeface="Times New Roman"/>
            </a:endParaRPr>
          </a:p>
          <a:p>
            <a:pPr marL="614045" marR="403860" lvl="1" indent="-201295">
              <a:lnSpc>
                <a:spcPts val="1680"/>
              </a:lnSpc>
              <a:spcBef>
                <a:spcPts val="430"/>
              </a:spcBef>
              <a:buFont typeface="Wingdings"/>
              <a:buChar char=""/>
              <a:tabLst>
                <a:tab pos="614680" algn="l"/>
              </a:tabLst>
            </a:pP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Each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successive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byte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can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have variable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time-gap but have a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minimum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in-between </a:t>
            </a:r>
            <a:r>
              <a:rPr sz="1750" spc="-4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interval</a:t>
            </a:r>
            <a:r>
              <a:rPr sz="175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and no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maximum</a:t>
            </a:r>
            <a:r>
              <a:rPr sz="17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limit</a:t>
            </a:r>
            <a:r>
              <a:rPr sz="17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full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frame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many</a:t>
            </a:r>
            <a:r>
              <a:rPr sz="17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bytes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159635" marR="5080" indent="-1929764">
              <a:lnSpc>
                <a:spcPts val="3790"/>
              </a:lnSpc>
              <a:spcBef>
                <a:spcPts val="570"/>
              </a:spcBef>
            </a:pPr>
            <a:r>
              <a:rPr spc="-45" dirty="0">
                <a:solidFill>
                  <a:srgbClr val="F9D4A1"/>
                </a:solidFill>
              </a:rPr>
              <a:t>Two</a:t>
            </a:r>
            <a:r>
              <a:rPr spc="-5" dirty="0">
                <a:solidFill>
                  <a:srgbClr val="F9D4A1"/>
                </a:solidFill>
              </a:rPr>
              <a:t> </a:t>
            </a:r>
            <a:r>
              <a:rPr dirty="0">
                <a:solidFill>
                  <a:srgbClr val="F9D4A1"/>
                </a:solidFill>
              </a:rPr>
              <a:t>characteristics of</a:t>
            </a:r>
            <a:r>
              <a:rPr spc="25" dirty="0">
                <a:solidFill>
                  <a:srgbClr val="F9D4A1"/>
                </a:solidFill>
              </a:rPr>
              <a:t> </a:t>
            </a:r>
            <a:r>
              <a:rPr spc="-5" dirty="0">
                <a:solidFill>
                  <a:srgbClr val="F9D4A1"/>
                </a:solidFill>
              </a:rPr>
              <a:t>asynchronous </a:t>
            </a:r>
            <a:r>
              <a:rPr spc="-860" dirty="0">
                <a:solidFill>
                  <a:srgbClr val="F9D4A1"/>
                </a:solidFill>
              </a:rPr>
              <a:t> </a:t>
            </a:r>
            <a:r>
              <a:rPr dirty="0">
                <a:solidFill>
                  <a:srgbClr val="F9D4A1"/>
                </a:solidFill>
              </a:rPr>
              <a:t>communication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2809781"/>
            <a:ext cx="8295005" cy="287718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413384" marR="5080" indent="-401320" algn="just">
              <a:lnSpc>
                <a:spcPct val="90200"/>
              </a:lnSpc>
              <a:spcBef>
                <a:spcPts val="345"/>
              </a:spcBef>
              <a:buAutoNum type="arabicPeriod"/>
              <a:tabLst>
                <a:tab pos="41275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Bytes (or frames)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need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not maintain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 constant phase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difference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are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asynchronous, i.e.,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not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synchronization. There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permission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send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either</a:t>
            </a:r>
            <a:r>
              <a:rPr sz="2100" spc="4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bytes</a:t>
            </a:r>
            <a:r>
              <a:rPr sz="2100" spc="4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100" spc="4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frames</a:t>
            </a:r>
            <a:r>
              <a:rPr sz="2100" spc="5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2100" spc="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variable</a:t>
            </a:r>
            <a:r>
              <a:rPr sz="2100" spc="4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intervals─</a:t>
            </a:r>
            <a:r>
              <a:rPr sz="2100" spc="5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2100" spc="4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facilitates</a:t>
            </a:r>
            <a:r>
              <a:rPr sz="2100" i="1" spc="4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in- </a:t>
            </a:r>
            <a:r>
              <a:rPr sz="2100" i="1" spc="-5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sz="2100" i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handshaking</a:t>
            </a:r>
            <a:r>
              <a:rPr sz="2100" i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serial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transmitter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port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and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serial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receiver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port.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Times New Roman"/>
              <a:buAutoNum type="arabicPeriod"/>
            </a:pPr>
            <a:endParaRPr sz="2300">
              <a:latin typeface="Times New Roman"/>
              <a:cs typeface="Times New Roman"/>
            </a:endParaRPr>
          </a:p>
          <a:p>
            <a:pPr marL="413384" marR="6350" indent="-401320" algn="just">
              <a:lnSpc>
                <a:spcPts val="2270"/>
              </a:lnSpc>
              <a:spcBef>
                <a:spcPts val="1420"/>
              </a:spcBef>
              <a:buAutoNum type="arabicPeriod"/>
              <a:tabLst>
                <a:tab pos="41275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Though the </a:t>
            </a:r>
            <a:r>
              <a:rPr sz="21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clock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must ticking at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certain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rate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always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has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to be there to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transmit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the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bits</a:t>
            </a:r>
            <a:r>
              <a:rPr sz="2100" spc="5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single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byte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(or frame) 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serially,</a:t>
            </a:r>
            <a:r>
              <a:rPr sz="2100" spc="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it is </a:t>
            </a:r>
            <a:r>
              <a:rPr sz="21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always implicit </a:t>
            </a:r>
            <a:r>
              <a:rPr sz="2100" i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to the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asynchronous data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receiver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is independent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transmitter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2525" y="1346659"/>
            <a:ext cx="7835900" cy="104140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744220" marR="5080" indent="-732155">
              <a:lnSpc>
                <a:spcPts val="3790"/>
              </a:lnSpc>
              <a:spcBef>
                <a:spcPts val="570"/>
              </a:spcBef>
            </a:pPr>
            <a:r>
              <a:rPr dirty="0">
                <a:solidFill>
                  <a:srgbClr val="F9D4A1"/>
                </a:solidFill>
              </a:rPr>
              <a:t>Example:</a:t>
            </a:r>
            <a:r>
              <a:rPr spc="-20" dirty="0">
                <a:solidFill>
                  <a:srgbClr val="F9D4A1"/>
                </a:solidFill>
              </a:rPr>
              <a:t> </a:t>
            </a:r>
            <a:r>
              <a:rPr spc="5" dirty="0">
                <a:solidFill>
                  <a:srgbClr val="F9D4A1"/>
                </a:solidFill>
              </a:rPr>
              <a:t>IBM</a:t>
            </a:r>
            <a:r>
              <a:rPr spc="-10" dirty="0">
                <a:solidFill>
                  <a:srgbClr val="F9D4A1"/>
                </a:solidFill>
              </a:rPr>
              <a:t> </a:t>
            </a:r>
            <a:r>
              <a:rPr dirty="0">
                <a:solidFill>
                  <a:srgbClr val="F9D4A1"/>
                </a:solidFill>
              </a:rPr>
              <a:t>personal</a:t>
            </a:r>
            <a:r>
              <a:rPr spc="-5" dirty="0">
                <a:solidFill>
                  <a:srgbClr val="F9D4A1"/>
                </a:solidFill>
              </a:rPr>
              <a:t> </a:t>
            </a:r>
            <a:r>
              <a:rPr dirty="0">
                <a:solidFill>
                  <a:srgbClr val="F9D4A1"/>
                </a:solidFill>
              </a:rPr>
              <a:t>computer</a:t>
            </a:r>
            <a:r>
              <a:rPr spc="25" dirty="0">
                <a:solidFill>
                  <a:srgbClr val="F9D4A1"/>
                </a:solidFill>
              </a:rPr>
              <a:t> </a:t>
            </a:r>
            <a:r>
              <a:rPr spc="-10" dirty="0">
                <a:solidFill>
                  <a:srgbClr val="F9D4A1"/>
                </a:solidFill>
              </a:rPr>
              <a:t>has</a:t>
            </a:r>
            <a:r>
              <a:rPr spc="25" dirty="0">
                <a:solidFill>
                  <a:srgbClr val="F9D4A1"/>
                </a:solidFill>
              </a:rPr>
              <a:t> </a:t>
            </a:r>
            <a:r>
              <a:rPr spc="-5" dirty="0">
                <a:solidFill>
                  <a:srgbClr val="F9D4A1"/>
                </a:solidFill>
              </a:rPr>
              <a:t>two </a:t>
            </a:r>
            <a:r>
              <a:rPr spc="-860" dirty="0">
                <a:solidFill>
                  <a:srgbClr val="F9D4A1"/>
                </a:solidFill>
              </a:rPr>
              <a:t> </a:t>
            </a:r>
            <a:r>
              <a:rPr dirty="0">
                <a:solidFill>
                  <a:srgbClr val="F9D4A1"/>
                </a:solidFill>
              </a:rPr>
              <a:t>COM</a:t>
            </a:r>
            <a:r>
              <a:rPr spc="-5" dirty="0">
                <a:solidFill>
                  <a:srgbClr val="F9D4A1"/>
                </a:solidFill>
              </a:rPr>
              <a:t> </a:t>
            </a:r>
            <a:r>
              <a:rPr dirty="0">
                <a:solidFill>
                  <a:srgbClr val="F9D4A1"/>
                </a:solidFill>
              </a:rPr>
              <a:t>ports </a:t>
            </a:r>
            <a:r>
              <a:rPr spc="-5" dirty="0">
                <a:solidFill>
                  <a:srgbClr val="F9D4A1"/>
                </a:solidFill>
              </a:rPr>
              <a:t>(communication</a:t>
            </a:r>
            <a:r>
              <a:rPr spc="45" dirty="0">
                <a:solidFill>
                  <a:srgbClr val="F9D4A1"/>
                </a:solidFill>
              </a:rPr>
              <a:t> </a:t>
            </a:r>
            <a:r>
              <a:rPr spc="-5" dirty="0">
                <a:solidFill>
                  <a:srgbClr val="F9D4A1"/>
                </a:solidFill>
              </a:rPr>
              <a:t>ports)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3845" y="3375162"/>
            <a:ext cx="7348855" cy="121412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50825" indent="-238760">
              <a:lnSpc>
                <a:spcPct val="100000"/>
              </a:lnSpc>
              <a:spcBef>
                <a:spcPts val="68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COM1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COM2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IO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addresses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0x2F8-0xFF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0xx38-0x3FF</a:t>
            </a:r>
            <a:endParaRPr sz="2100">
              <a:latin typeface="Times New Roman"/>
              <a:cs typeface="Times New Roman"/>
            </a:endParaRPr>
          </a:p>
          <a:p>
            <a:pPr marL="309245" indent="-297180">
              <a:lnSpc>
                <a:spcPct val="100000"/>
              </a:lnSpc>
              <a:spcBef>
                <a:spcPts val="590"/>
              </a:spcBef>
              <a:buSzPct val="95238"/>
              <a:buFont typeface="Wingdings"/>
              <a:buChar char=""/>
              <a:tabLst>
                <a:tab pos="30988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Handshaking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signals─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RI, DCD,</a:t>
            </a:r>
            <a:r>
              <a:rPr sz="21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DSR,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DTR,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RTS,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CTS,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DTR</a:t>
            </a:r>
            <a:endParaRPr sz="2100">
              <a:latin typeface="Times New Roman"/>
              <a:cs typeface="Times New Roman"/>
            </a:endParaRPr>
          </a:p>
          <a:p>
            <a:pPr marL="309245" indent="-297180">
              <a:lnSpc>
                <a:spcPct val="100000"/>
              </a:lnSpc>
              <a:spcBef>
                <a:spcPts val="625"/>
              </a:spcBef>
              <a:buSzPct val="95238"/>
              <a:buFont typeface="Wingdings"/>
              <a:buChar char=""/>
              <a:tabLst>
                <a:tab pos="30988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Bits─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RxD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TxD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644650" marR="5080" indent="-1082675">
              <a:lnSpc>
                <a:spcPts val="3790"/>
              </a:lnSpc>
              <a:spcBef>
                <a:spcPts val="570"/>
              </a:spcBef>
            </a:pPr>
            <a:r>
              <a:rPr dirty="0"/>
              <a:t>Example:</a:t>
            </a:r>
            <a:r>
              <a:rPr spc="-25" dirty="0"/>
              <a:t> </a:t>
            </a:r>
            <a:r>
              <a:rPr dirty="0"/>
              <a:t>COM</a:t>
            </a:r>
            <a:r>
              <a:rPr spc="-15" dirty="0"/>
              <a:t> </a:t>
            </a:r>
            <a:r>
              <a:rPr dirty="0"/>
              <a:t>port</a:t>
            </a:r>
            <a:r>
              <a:rPr spc="-10" dirty="0"/>
              <a:t> </a:t>
            </a:r>
            <a:r>
              <a:rPr spc="5" dirty="0"/>
              <a:t>and</a:t>
            </a:r>
            <a:r>
              <a:rPr spc="-10" dirty="0"/>
              <a:t> </a:t>
            </a:r>
            <a:r>
              <a:rPr spc="5" dirty="0"/>
              <a:t>Modem </a:t>
            </a:r>
            <a:r>
              <a:rPr spc="-860" dirty="0"/>
              <a:t> </a:t>
            </a:r>
            <a:r>
              <a:rPr spc="-5" dirty="0"/>
              <a:t>Handshaking</a:t>
            </a:r>
            <a:r>
              <a:rPr spc="30" dirty="0"/>
              <a:t> </a:t>
            </a:r>
            <a:r>
              <a:rPr spc="-5" dirty="0"/>
              <a:t>signals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2728990"/>
            <a:ext cx="8293734" cy="278130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50825" indent="-238760" algn="just">
              <a:lnSpc>
                <a:spcPct val="100000"/>
              </a:lnSpc>
              <a:spcBef>
                <a:spcPts val="73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After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DTR, </a:t>
            </a:r>
            <a:r>
              <a:rPr sz="2100" i="1" spc="-15" dirty="0">
                <a:solidFill>
                  <a:srgbClr val="FFFFFF"/>
                </a:solidFill>
                <a:latin typeface="Times New Roman"/>
                <a:cs typeface="Times New Roman"/>
              </a:rPr>
              <a:t>request</a:t>
            </a:r>
            <a:r>
              <a:rPr sz="2100" i="1" dirty="0">
                <a:solidFill>
                  <a:srgbClr val="FFFFFF"/>
                </a:solidFill>
                <a:latin typeface="Times New Roman"/>
                <a:cs typeface="Times New Roman"/>
              </a:rPr>
              <a:t> to send</a:t>
            </a:r>
            <a:r>
              <a:rPr sz="2100" i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(RTS)</a:t>
            </a:r>
            <a:r>
              <a:rPr sz="21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signal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sent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instance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t3</a:t>
            </a:r>
            <a:endParaRPr sz="2100">
              <a:latin typeface="Times New Roman"/>
              <a:cs typeface="Times New Roman"/>
            </a:endParaRPr>
          </a:p>
          <a:p>
            <a:pPr marL="213360" marR="5080" indent="-201295" algn="just">
              <a:lnSpc>
                <a:spcPts val="2270"/>
              </a:lnSpc>
              <a:spcBef>
                <a:spcPts val="919"/>
              </a:spcBef>
              <a:buClr>
                <a:srgbClr val="3666FF"/>
              </a:buClr>
              <a:buFont typeface="Wingdings"/>
              <a:buChar char=""/>
              <a:tabLst>
                <a:tab pos="31750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Receiving end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responds by </a:t>
            </a:r>
            <a:r>
              <a:rPr sz="2100" i="1" dirty="0">
                <a:solidFill>
                  <a:srgbClr val="FFFFFF"/>
                </a:solidFill>
                <a:latin typeface="Times New Roman"/>
                <a:cs typeface="Times New Roman"/>
              </a:rPr>
              <a:t>clear to </a:t>
            </a:r>
            <a:r>
              <a:rPr sz="21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send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(CTS)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signal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at an instance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t4.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After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response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CTS,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bits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are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transmitted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by modem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from an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instance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t5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receiver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terminal.</a:t>
            </a:r>
            <a:endParaRPr sz="2100">
              <a:latin typeface="Times New Roman"/>
              <a:cs typeface="Times New Roman"/>
            </a:endParaRPr>
          </a:p>
          <a:p>
            <a:pPr marL="213360" marR="6985" indent="-201295" algn="just">
              <a:lnSpc>
                <a:spcPts val="2270"/>
              </a:lnSpc>
              <a:spcBef>
                <a:spcPts val="880"/>
              </a:spcBef>
              <a:buClr>
                <a:srgbClr val="3666FF"/>
              </a:buClr>
              <a:buFont typeface="Wingdings"/>
              <a:buChar char=""/>
              <a:tabLst>
                <a:tab pos="31750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Between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two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sets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bytes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sent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 asynchronous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mode,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handshaking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signals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RTS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CTS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can again be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exchanged.</a:t>
            </a:r>
            <a:endParaRPr sz="2100">
              <a:latin typeface="Times New Roman"/>
              <a:cs typeface="Times New Roman"/>
            </a:endParaRPr>
          </a:p>
          <a:p>
            <a:pPr marL="213360" marR="5080" indent="-201295" algn="just">
              <a:lnSpc>
                <a:spcPts val="2270"/>
              </a:lnSpc>
              <a:spcBef>
                <a:spcPts val="88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explains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why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bytes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do</a:t>
            </a:r>
            <a:r>
              <a:rPr sz="2100" spc="5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not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remain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synchronized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during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asynchronous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transmission.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544576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</a:t>
            </a:r>
            <a:r>
              <a:rPr spc="-15" dirty="0"/>
              <a:t> </a:t>
            </a:r>
            <a:r>
              <a:rPr dirty="0"/>
              <a:t>Port</a:t>
            </a:r>
            <a:r>
              <a:rPr spc="-5" dirty="0"/>
              <a:t> </a:t>
            </a:r>
            <a:r>
              <a:rPr dirty="0"/>
              <a:t>&amp;</a:t>
            </a:r>
            <a:r>
              <a:rPr spc="-10" dirty="0"/>
              <a:t> </a:t>
            </a:r>
            <a:r>
              <a:rPr spc="-5" dirty="0"/>
              <a:t>Modern</a:t>
            </a:r>
            <a:r>
              <a:rPr dirty="0"/>
              <a:t> Signals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029967" y="2485644"/>
            <a:ext cx="5565775" cy="4203700"/>
            <a:chOff x="2029967" y="2485644"/>
            <a:chExt cx="5565775" cy="42037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7399" y="2513076"/>
              <a:ext cx="5507735" cy="41452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9967" y="2485644"/>
              <a:ext cx="5565647" cy="42031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46731" y="2502408"/>
              <a:ext cx="5532120" cy="4170045"/>
            </a:xfrm>
            <a:custGeom>
              <a:avLst/>
              <a:gdLst/>
              <a:ahLst/>
              <a:cxnLst/>
              <a:rect l="l" t="t" r="r" b="b"/>
              <a:pathLst>
                <a:path w="5532120" h="4170045">
                  <a:moveTo>
                    <a:pt x="0" y="0"/>
                  </a:moveTo>
                  <a:lnTo>
                    <a:pt x="5532119" y="0"/>
                  </a:lnTo>
                  <a:lnTo>
                    <a:pt x="5532119" y="4169663"/>
                  </a:lnTo>
                  <a:lnTo>
                    <a:pt x="0" y="4169663"/>
                  </a:lnTo>
                  <a:lnTo>
                    <a:pt x="0" y="0"/>
                  </a:lnTo>
                  <a:close/>
                </a:path>
              </a:pathLst>
            </a:custGeom>
            <a:ln w="335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9147" y="2549527"/>
            <a:ext cx="9644380" cy="237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 marR="1570990" indent="-213995" algn="just">
              <a:lnSpc>
                <a:spcPct val="131400"/>
              </a:lnSpc>
              <a:spcBef>
                <a:spcPts val="100"/>
              </a:spcBef>
              <a:buSzPct val="94285"/>
              <a:buFont typeface="Wingdings"/>
              <a:buChar char=""/>
              <a:tabLst>
                <a:tab pos="213995" algn="l"/>
              </a:tabLst>
            </a:pP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P-N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Junction diode, Schottky diode,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Zener diode,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etc. are the </a:t>
            </a:r>
            <a:r>
              <a:rPr sz="1750" b="1" dirty="0">
                <a:solidFill>
                  <a:srgbClr val="F9D4A1"/>
                </a:solidFill>
                <a:latin typeface="Times New Roman"/>
                <a:cs typeface="Times New Roman"/>
              </a:rPr>
              <a:t>commonly </a:t>
            </a:r>
            <a:r>
              <a:rPr sz="1750" b="1" spc="-5" dirty="0">
                <a:solidFill>
                  <a:srgbClr val="F9D4A1"/>
                </a:solidFill>
                <a:latin typeface="Times New Roman"/>
                <a:cs typeface="Times New Roman"/>
              </a:rPr>
              <a:t>used </a:t>
            </a:r>
            <a:r>
              <a:rPr sz="1750" b="1" dirty="0">
                <a:solidFill>
                  <a:srgbClr val="F9D4A1"/>
                </a:solidFill>
                <a:latin typeface="Times New Roman"/>
                <a:cs typeface="Times New Roman"/>
              </a:rPr>
              <a:t>diodes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1750" spc="-4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Embedded</a:t>
            </a:r>
            <a:r>
              <a:rPr sz="17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Hardware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circuits.</a:t>
            </a:r>
            <a:endParaRPr sz="1750">
              <a:latin typeface="Times New Roman"/>
              <a:cs typeface="Times New Roman"/>
            </a:endParaRPr>
          </a:p>
          <a:p>
            <a:pPr marL="179705" marR="1645285" indent="-167640" algn="just">
              <a:lnSpc>
                <a:spcPct val="132000"/>
              </a:lnSpc>
              <a:buSzPct val="94285"/>
              <a:buFont typeface="Wingdings"/>
              <a:buChar char=""/>
              <a:tabLst>
                <a:tab pos="213995" algn="l"/>
              </a:tabLst>
            </a:pP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schottky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diode is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same 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as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P-N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Junction diode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except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that its </a:t>
            </a:r>
            <a:r>
              <a:rPr sz="1750" b="1" dirty="0">
                <a:solidFill>
                  <a:srgbClr val="F9D4A1"/>
                </a:solidFill>
                <a:latin typeface="Times New Roman"/>
                <a:cs typeface="Times New Roman"/>
              </a:rPr>
              <a:t>forward voltage </a:t>
            </a:r>
            <a:r>
              <a:rPr sz="1750" b="1" spc="-10" dirty="0">
                <a:solidFill>
                  <a:srgbClr val="F9D4A1"/>
                </a:solidFill>
                <a:latin typeface="Times New Roman"/>
                <a:cs typeface="Times New Roman"/>
              </a:rPr>
              <a:t>drop </a:t>
            </a:r>
            <a:r>
              <a:rPr sz="1750" b="1" spc="-42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(voltage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drop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across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diode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when</a:t>
            </a:r>
            <a:r>
              <a:rPr sz="17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conducting)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very low (of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order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0.15V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0.45) </a:t>
            </a:r>
            <a:r>
              <a:rPr sz="1750" spc="-4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when</a:t>
            </a:r>
            <a:r>
              <a:rPr sz="17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compared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ordinary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P-N</a:t>
            </a:r>
            <a:r>
              <a:rPr sz="17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junction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diode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(of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order of 0.7V</a:t>
            </a:r>
            <a:r>
              <a:rPr sz="17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1.7V).</a:t>
            </a:r>
            <a:endParaRPr sz="1750">
              <a:latin typeface="Times New Roman"/>
              <a:cs typeface="Times New Roman"/>
            </a:endParaRPr>
          </a:p>
          <a:p>
            <a:pPr marL="213360" marR="5080" indent="-201295" algn="just">
              <a:lnSpc>
                <a:spcPts val="1900"/>
              </a:lnSpc>
              <a:spcBef>
                <a:spcPts val="900"/>
              </a:spcBef>
              <a:buSzPct val="94285"/>
              <a:buFont typeface="Wingdings"/>
              <a:buChar char=""/>
              <a:tabLst>
                <a:tab pos="213995" algn="l"/>
              </a:tabLst>
            </a:pP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Also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750" b="1" spc="-10" dirty="0">
                <a:solidFill>
                  <a:srgbClr val="F9D4A1"/>
                </a:solidFill>
                <a:latin typeface="Times New Roman"/>
                <a:cs typeface="Times New Roman"/>
              </a:rPr>
              <a:t>current </a:t>
            </a:r>
            <a:r>
              <a:rPr sz="1750" b="1" spc="-5" dirty="0">
                <a:solidFill>
                  <a:srgbClr val="F9D4A1"/>
                </a:solidFill>
                <a:latin typeface="Times New Roman"/>
                <a:cs typeface="Times New Roman"/>
              </a:rPr>
              <a:t>switching time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of Schottky diode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very small compared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to the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ordinary P-N junction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 diode.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128905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</a:t>
            </a:r>
            <a:r>
              <a:rPr spc="5" dirty="0"/>
              <a:t>i</a:t>
            </a:r>
            <a:r>
              <a:rPr dirty="0"/>
              <a:t>od</a:t>
            </a:r>
            <a:r>
              <a:rPr spc="20" dirty="0"/>
              <a:t>e</a:t>
            </a:r>
            <a:r>
              <a:rPr dirty="0"/>
              <a:t>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71800" y="4953000"/>
            <a:ext cx="2619755" cy="17510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30823" y="4953000"/>
            <a:ext cx="2615183" cy="175107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7243" y="1585894"/>
            <a:ext cx="202755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CC"/>
                </a:solidFill>
              </a:rPr>
              <a:t>1.</a:t>
            </a:r>
            <a:r>
              <a:rPr spc="-55" dirty="0">
                <a:solidFill>
                  <a:srgbClr val="FFFFCC"/>
                </a:solidFill>
              </a:rPr>
              <a:t> </a:t>
            </a:r>
            <a:r>
              <a:rPr spc="-5" dirty="0">
                <a:solidFill>
                  <a:srgbClr val="FFFFCC"/>
                </a:solidFill>
              </a:rPr>
              <a:t>Protocol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4090" y="2593317"/>
            <a:ext cx="8723630" cy="58102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13360" marR="5080" indent="-201295" algn="just">
              <a:lnSpc>
                <a:spcPts val="1340"/>
              </a:lnSpc>
              <a:spcBef>
                <a:spcPts val="430"/>
              </a:spcBef>
              <a:buFont typeface="Arial MT"/>
              <a:buChar char="•"/>
              <a:tabLst>
                <a:tab pos="213995" algn="l"/>
              </a:tabLst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A protocol is a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standard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adopted,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which tells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way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which the bits of a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frame must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be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sent from a device (or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controller</a:t>
            </a:r>
            <a:r>
              <a:rPr sz="14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4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port</a:t>
            </a:r>
            <a:r>
              <a:rPr sz="14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processor)</a:t>
            </a:r>
            <a:r>
              <a:rPr sz="14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4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another</a:t>
            </a:r>
            <a:r>
              <a:rPr sz="14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device</a:t>
            </a:r>
            <a:r>
              <a:rPr sz="1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4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14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[Even</a:t>
            </a:r>
            <a:r>
              <a:rPr sz="1400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4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personal</a:t>
            </a:r>
            <a:r>
              <a:rPr sz="14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communication</a:t>
            </a:r>
            <a:r>
              <a:rPr sz="14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sz="14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follow</a:t>
            </a:r>
            <a:r>
              <a:rPr sz="14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4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protocol</a:t>
            </a:r>
            <a:r>
              <a:rPr sz="14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– </a:t>
            </a:r>
            <a:r>
              <a:rPr sz="1400" spc="-3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we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say Hello!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Then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talk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then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say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good</a:t>
            </a: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bye!]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90797" y="4188950"/>
            <a:ext cx="9150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receives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892" y="3465556"/>
            <a:ext cx="7249795" cy="113411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250"/>
              </a:spcBef>
              <a:buFont typeface="Wingdings"/>
              <a:buChar char=""/>
              <a:tabLst>
                <a:tab pos="213995" algn="l"/>
              </a:tabLst>
            </a:pPr>
            <a:r>
              <a:rPr sz="1550" spc="2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55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protocol</a:t>
            </a:r>
            <a:r>
              <a:rPr sz="15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defines</a:t>
            </a:r>
            <a:r>
              <a:rPr sz="15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Times New Roman"/>
                <a:cs typeface="Times New Roman"/>
              </a:rPr>
              <a:t>how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 are</a:t>
            </a:r>
            <a:r>
              <a:rPr sz="15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frame</a:t>
            </a:r>
            <a:r>
              <a:rPr sz="15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Times New Roman"/>
                <a:cs typeface="Times New Roman"/>
              </a:rPr>
              <a:t>bits:</a:t>
            </a:r>
            <a:endParaRPr sz="1550">
              <a:latin typeface="Times New Roman"/>
              <a:cs typeface="Times New Roman"/>
            </a:endParaRPr>
          </a:p>
          <a:p>
            <a:pPr marL="1015365" lvl="1" indent="-201930">
              <a:lnSpc>
                <a:spcPct val="100000"/>
              </a:lnSpc>
              <a:spcBef>
                <a:spcPts val="115"/>
              </a:spcBef>
              <a:buFont typeface="Wingdings"/>
              <a:buChar char=""/>
              <a:tabLst>
                <a:tab pos="1016000" algn="l"/>
              </a:tabLst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sent-synchronously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Iso-synchronously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asynchronously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what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rate(s)?</a:t>
            </a:r>
            <a:endParaRPr sz="1400">
              <a:latin typeface="Times New Roman"/>
              <a:cs typeface="Times New Roman"/>
            </a:endParaRPr>
          </a:p>
          <a:p>
            <a:pPr marL="1015365" lvl="1" indent="-20193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1016000" algn="l"/>
              </a:tabLst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preceded</a:t>
            </a: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header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bits?</a:t>
            </a:r>
            <a:endParaRPr sz="1400">
              <a:latin typeface="Times New Roman"/>
              <a:cs typeface="Times New Roman"/>
            </a:endParaRPr>
          </a:p>
          <a:p>
            <a:pPr marL="1015365" marR="5080" lvl="1" indent="-201295">
              <a:lnSpc>
                <a:spcPts val="1340"/>
              </a:lnSpc>
              <a:spcBef>
                <a:spcPts val="434"/>
              </a:spcBef>
              <a:buFont typeface="Wingdings"/>
              <a:buChar char=""/>
              <a:tabLst>
                <a:tab pos="1016000" algn="l"/>
              </a:tabLst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How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receiving</a:t>
            </a:r>
            <a:r>
              <a:rPr sz="14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device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address</a:t>
            </a:r>
            <a:r>
              <a:rPr sz="14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communicated</a:t>
            </a:r>
            <a:r>
              <a:rPr sz="14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so that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only destined</a:t>
            </a:r>
            <a:r>
              <a:rPr sz="14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device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activates </a:t>
            </a:r>
            <a:r>
              <a:rPr sz="1400" spc="-3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bits?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[Needed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when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several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devices addressed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though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common</a:t>
            </a:r>
            <a:r>
              <a:rPr sz="14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line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(bus)]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86539" y="4586748"/>
            <a:ext cx="7409180" cy="188595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13360" marR="68580" indent="-201295">
              <a:lnSpc>
                <a:spcPct val="80000"/>
              </a:lnSpc>
              <a:spcBef>
                <a:spcPts val="440"/>
              </a:spcBef>
              <a:buFont typeface="Wingdings"/>
              <a:buChar char=""/>
              <a:tabLst>
                <a:tab pos="213995" algn="l"/>
              </a:tabLst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How can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transmitting device address defined so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that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receiving device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comes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know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source </a:t>
            </a:r>
            <a:r>
              <a:rPr sz="1400" spc="-3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when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receiving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several sources?</a:t>
            </a:r>
            <a:endParaRPr sz="1400">
              <a:latin typeface="Times New Roman"/>
              <a:cs typeface="Times New Roman"/>
            </a:endParaRPr>
          </a:p>
          <a:p>
            <a:pPr marL="213360" indent="-201295">
              <a:lnSpc>
                <a:spcPct val="100000"/>
              </a:lnSpc>
              <a:spcBef>
                <a:spcPts val="95"/>
              </a:spcBef>
              <a:buFont typeface="Wingdings"/>
              <a:buChar char=""/>
              <a:tabLst>
                <a:tab pos="213995" algn="l"/>
              </a:tabLst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How the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frame-length</a:t>
            </a:r>
            <a:r>
              <a:rPr sz="14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defined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so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receiving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device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know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frame-size</a:t>
            </a:r>
            <a:r>
              <a:rPr sz="14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advance?</a:t>
            </a:r>
            <a:endParaRPr sz="1400">
              <a:latin typeface="Times New Roman"/>
              <a:cs typeface="Times New Roman"/>
            </a:endParaRPr>
          </a:p>
          <a:p>
            <a:pPr marL="213360" marR="150495" indent="-201295">
              <a:lnSpc>
                <a:spcPct val="79300"/>
              </a:lnSpc>
              <a:spcBef>
                <a:spcPts val="470"/>
              </a:spcBef>
              <a:buFont typeface="Wingdings"/>
              <a:buChar char=""/>
              <a:tabLst>
                <a:tab pos="213995" algn="l"/>
              </a:tabLst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Frame-content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specifications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4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sent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frame</a:t>
            </a:r>
            <a:r>
              <a:rPr sz="14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bits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specify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the control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device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configuring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1400" spc="-3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commend</a:t>
            </a:r>
            <a:r>
              <a:rPr sz="14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data?</a:t>
            </a:r>
            <a:endParaRPr sz="1400">
              <a:latin typeface="Times New Roman"/>
              <a:cs typeface="Times New Roman"/>
            </a:endParaRPr>
          </a:p>
          <a:p>
            <a:pPr marL="213360" marR="5080" indent="-201295">
              <a:lnSpc>
                <a:spcPct val="80000"/>
              </a:lnSpc>
              <a:spcBef>
                <a:spcPts val="440"/>
              </a:spcBef>
              <a:buFont typeface="Wingdings"/>
              <a:buChar char=""/>
              <a:tabLst>
                <a:tab pos="213995" algn="l"/>
              </a:tabLst>
            </a:pP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Are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there succeeding to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frame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trailing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bits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so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that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receiving device can check the errors, if any in </a:t>
            </a:r>
            <a:r>
              <a:rPr sz="1400" spc="-3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reception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before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it detects end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frame</a:t>
            </a:r>
            <a:r>
              <a:rPr sz="14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?</a:t>
            </a:r>
            <a:endParaRPr sz="1400">
              <a:latin typeface="Times New Roman"/>
              <a:cs typeface="Times New Roman"/>
            </a:endParaRPr>
          </a:p>
          <a:p>
            <a:pPr marL="213360" indent="-201295">
              <a:lnSpc>
                <a:spcPct val="100000"/>
              </a:lnSpc>
              <a:spcBef>
                <a:spcPts val="110"/>
              </a:spcBef>
              <a:buFont typeface="Wingdings"/>
              <a:buChar char=""/>
              <a:tabLst>
                <a:tab pos="213995" algn="l"/>
              </a:tabLst>
            </a:pP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Frame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bits</a:t>
            </a:r>
            <a:r>
              <a:rPr sz="1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minimum</a:t>
            </a:r>
            <a:r>
              <a:rPr sz="14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maximum</a:t>
            </a:r>
            <a:r>
              <a:rPr sz="14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length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permitted</a:t>
            </a:r>
            <a:r>
              <a:rPr sz="14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per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frame</a:t>
            </a:r>
            <a:endParaRPr sz="1400">
              <a:latin typeface="Times New Roman"/>
              <a:cs typeface="Times New Roman"/>
            </a:endParaRPr>
          </a:p>
          <a:p>
            <a:pPr marL="213360" indent="-201295">
              <a:lnSpc>
                <a:spcPct val="100000"/>
              </a:lnSpc>
              <a:spcBef>
                <a:spcPts val="110"/>
              </a:spcBef>
              <a:buFont typeface="Wingdings"/>
              <a:buChar char=""/>
              <a:tabLst>
                <a:tab pos="213995" algn="l"/>
              </a:tabLst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Line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supply</a:t>
            </a: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impedances</a:t>
            </a:r>
            <a:r>
              <a:rPr sz="14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line-Connectors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specifications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0" y="1346659"/>
            <a:ext cx="7634605" cy="104140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076325" marR="5080" indent="-1064260">
              <a:lnSpc>
                <a:spcPts val="3790"/>
              </a:lnSpc>
              <a:spcBef>
                <a:spcPts val="570"/>
              </a:spcBef>
            </a:pPr>
            <a:r>
              <a:rPr dirty="0">
                <a:solidFill>
                  <a:srgbClr val="FFFFCC"/>
                </a:solidFill>
              </a:rPr>
              <a:t>Specified protocol at an embedded system </a:t>
            </a:r>
            <a:r>
              <a:rPr spc="-860" dirty="0">
                <a:solidFill>
                  <a:srgbClr val="FFFFCC"/>
                </a:solidFill>
              </a:rPr>
              <a:t> </a:t>
            </a:r>
            <a:r>
              <a:rPr dirty="0">
                <a:solidFill>
                  <a:srgbClr val="FFFFCC"/>
                </a:solidFill>
              </a:rPr>
              <a:t>port</a:t>
            </a:r>
            <a:r>
              <a:rPr spc="-5" dirty="0">
                <a:solidFill>
                  <a:srgbClr val="FFFFCC"/>
                </a:solidFill>
              </a:rPr>
              <a:t> </a:t>
            </a:r>
            <a:r>
              <a:rPr dirty="0">
                <a:solidFill>
                  <a:srgbClr val="FFFFCC"/>
                </a:solidFill>
              </a:rPr>
              <a:t>or</a:t>
            </a:r>
            <a:r>
              <a:rPr spc="-5" dirty="0">
                <a:solidFill>
                  <a:srgbClr val="FFFFCC"/>
                </a:solidFill>
              </a:rPr>
              <a:t> </a:t>
            </a:r>
            <a:r>
              <a:rPr dirty="0">
                <a:solidFill>
                  <a:srgbClr val="FFFFCC"/>
                </a:solidFill>
              </a:rPr>
              <a:t>communication</a:t>
            </a:r>
            <a:r>
              <a:rPr spc="5" dirty="0">
                <a:solidFill>
                  <a:srgbClr val="FFFFCC"/>
                </a:solidFill>
              </a:rPr>
              <a:t> device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2777745"/>
            <a:ext cx="8053070" cy="309943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213360" marR="5080" indent="-201295" algn="just">
              <a:lnSpc>
                <a:spcPct val="80200"/>
              </a:lnSpc>
              <a:spcBef>
                <a:spcPts val="59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5" dirty="0">
                <a:solidFill>
                  <a:srgbClr val="FFFFCC"/>
                </a:solidFill>
                <a:latin typeface="Times New Roman"/>
                <a:cs typeface="Times New Roman"/>
              </a:rPr>
              <a:t>I/O </a:t>
            </a:r>
            <a:r>
              <a:rPr sz="2100" dirty="0">
                <a:solidFill>
                  <a:srgbClr val="FFFFCC"/>
                </a:solidFill>
                <a:latin typeface="Times New Roman"/>
                <a:cs typeface="Times New Roman"/>
              </a:rPr>
              <a:t>port bits sent </a:t>
            </a:r>
            <a:r>
              <a:rPr sz="2100" spc="-10" dirty="0">
                <a:solidFill>
                  <a:srgbClr val="FFFFCC"/>
                </a:solidFill>
                <a:latin typeface="Times New Roman"/>
                <a:cs typeface="Times New Roman"/>
              </a:rPr>
              <a:t>after </a:t>
            </a:r>
            <a:r>
              <a:rPr sz="2100" dirty="0">
                <a:solidFill>
                  <a:srgbClr val="FFFFCC"/>
                </a:solidFill>
                <a:latin typeface="Times New Roman"/>
                <a:cs typeface="Times New Roman"/>
              </a:rPr>
              <a:t>first </a:t>
            </a:r>
            <a:r>
              <a:rPr sz="2100" spc="-5" dirty="0">
                <a:solidFill>
                  <a:srgbClr val="FFFFCC"/>
                </a:solidFill>
                <a:latin typeface="Times New Roman"/>
                <a:cs typeface="Times New Roman"/>
              </a:rPr>
              <a:t>formatted according </a:t>
            </a:r>
            <a:r>
              <a:rPr sz="2100" spc="-10" dirty="0">
                <a:solidFill>
                  <a:srgbClr val="FFFFCC"/>
                </a:solidFill>
                <a:latin typeface="Times New Roman"/>
                <a:cs typeface="Times New Roman"/>
              </a:rPr>
              <a:t>to </a:t>
            </a:r>
            <a:r>
              <a:rPr sz="2100" dirty="0">
                <a:solidFill>
                  <a:srgbClr val="FFFFCC"/>
                </a:solidFill>
                <a:latin typeface="Times New Roman"/>
                <a:cs typeface="Times New Roman"/>
              </a:rPr>
              <a:t>a </a:t>
            </a:r>
            <a:r>
              <a:rPr sz="2100" spc="-5" dirty="0">
                <a:solidFill>
                  <a:srgbClr val="FFFFCC"/>
                </a:solidFill>
                <a:latin typeface="Times New Roman"/>
                <a:cs typeface="Times New Roman"/>
              </a:rPr>
              <a:t>specified protocol, </a:t>
            </a:r>
            <a:r>
              <a:rPr sz="2100" dirty="0">
                <a:solidFill>
                  <a:srgbClr val="FFFFCC"/>
                </a:solidFill>
                <a:latin typeface="Times New Roman"/>
                <a:cs typeface="Times New Roman"/>
              </a:rPr>
              <a:t> which</a:t>
            </a:r>
            <a:r>
              <a:rPr sz="2100" spc="5" dirty="0">
                <a:solidFill>
                  <a:srgbClr val="FFFFCC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CC"/>
                </a:solidFill>
                <a:latin typeface="Times New Roman"/>
                <a:cs typeface="Times New Roman"/>
              </a:rPr>
              <a:t>is</a:t>
            </a:r>
            <a:r>
              <a:rPr sz="2100" spc="5" dirty="0">
                <a:solidFill>
                  <a:srgbClr val="FFFFCC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CC"/>
                </a:solidFill>
                <a:latin typeface="Times New Roman"/>
                <a:cs typeface="Times New Roman"/>
              </a:rPr>
              <a:t>to</a:t>
            </a:r>
            <a:r>
              <a:rPr sz="2100" spc="5" dirty="0">
                <a:solidFill>
                  <a:srgbClr val="FFFFCC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CC"/>
                </a:solidFill>
                <a:latin typeface="Times New Roman"/>
                <a:cs typeface="Times New Roman"/>
              </a:rPr>
              <a:t>be</a:t>
            </a:r>
            <a:r>
              <a:rPr sz="2100" spc="5" dirty="0">
                <a:solidFill>
                  <a:srgbClr val="FFFFCC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CC"/>
                </a:solidFill>
                <a:latin typeface="Times New Roman"/>
                <a:cs typeface="Times New Roman"/>
              </a:rPr>
              <a:t>followed</a:t>
            </a:r>
            <a:r>
              <a:rPr sz="2100" dirty="0">
                <a:solidFill>
                  <a:srgbClr val="FFFFCC"/>
                </a:solidFill>
                <a:latin typeface="Times New Roman"/>
                <a:cs typeface="Times New Roman"/>
              </a:rPr>
              <a:t> when</a:t>
            </a:r>
            <a:r>
              <a:rPr sz="2100" spc="5" dirty="0">
                <a:solidFill>
                  <a:srgbClr val="FFFFCC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CC"/>
                </a:solidFill>
                <a:latin typeface="Times New Roman"/>
                <a:cs typeface="Times New Roman"/>
              </a:rPr>
              <a:t>communicating</a:t>
            </a:r>
            <a:r>
              <a:rPr sz="2100" dirty="0">
                <a:solidFill>
                  <a:srgbClr val="FFFFCC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CC"/>
                </a:solidFill>
                <a:latin typeface="Times New Roman"/>
                <a:cs typeface="Times New Roman"/>
              </a:rPr>
              <a:t>with</a:t>
            </a:r>
            <a:r>
              <a:rPr sz="2100" dirty="0">
                <a:solidFill>
                  <a:srgbClr val="FFFFCC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CC"/>
                </a:solidFill>
                <a:latin typeface="Times New Roman"/>
                <a:cs typeface="Times New Roman"/>
              </a:rPr>
              <a:t>another</a:t>
            </a:r>
            <a:r>
              <a:rPr sz="2100" dirty="0">
                <a:solidFill>
                  <a:srgbClr val="FFFFCC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CC"/>
                </a:solidFill>
                <a:latin typeface="Times New Roman"/>
                <a:cs typeface="Times New Roman"/>
              </a:rPr>
              <a:t>device </a:t>
            </a:r>
            <a:r>
              <a:rPr sz="2100" dirty="0">
                <a:solidFill>
                  <a:srgbClr val="FFFFCC"/>
                </a:solidFill>
                <a:latin typeface="Times New Roman"/>
                <a:cs typeface="Times New Roman"/>
              </a:rPr>
              <a:t> through</a:t>
            </a:r>
            <a:r>
              <a:rPr sz="2100" spc="-5" dirty="0">
                <a:solidFill>
                  <a:srgbClr val="FFFFCC"/>
                </a:solidFill>
                <a:latin typeface="Times New Roman"/>
                <a:cs typeface="Times New Roman"/>
              </a:rPr>
              <a:t> an</a:t>
            </a:r>
            <a:r>
              <a:rPr sz="2100" dirty="0">
                <a:solidFill>
                  <a:srgbClr val="FFFFCC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CC"/>
                </a:solidFill>
                <a:latin typeface="Times New Roman"/>
                <a:cs typeface="Times New Roman"/>
              </a:rPr>
              <a:t>IO</a:t>
            </a:r>
            <a:r>
              <a:rPr sz="2100" spc="15" dirty="0">
                <a:solidFill>
                  <a:srgbClr val="FFFFCC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CC"/>
                </a:solidFill>
                <a:latin typeface="Times New Roman"/>
                <a:cs typeface="Times New Roman"/>
              </a:rPr>
              <a:t>port</a:t>
            </a:r>
            <a:r>
              <a:rPr sz="2100" spc="-20" dirty="0">
                <a:solidFill>
                  <a:srgbClr val="FFFFCC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CC"/>
                </a:solidFill>
                <a:latin typeface="Times New Roman"/>
                <a:cs typeface="Times New Roman"/>
              </a:rPr>
              <a:t>or</a:t>
            </a:r>
            <a:r>
              <a:rPr sz="2100" spc="10" dirty="0">
                <a:solidFill>
                  <a:srgbClr val="FFFFCC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CC"/>
                </a:solidFill>
                <a:latin typeface="Times New Roman"/>
                <a:cs typeface="Times New Roman"/>
              </a:rPr>
              <a:t>channel.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har char=""/>
            </a:pPr>
            <a:endParaRPr sz="2850">
              <a:latin typeface="Times New Roman"/>
              <a:cs typeface="Times New Roman"/>
            </a:endParaRPr>
          </a:p>
          <a:p>
            <a:pPr marL="250825" indent="-238760">
              <a:lnSpc>
                <a:spcPct val="100000"/>
              </a:lnSpc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Protocols</a:t>
            </a:r>
            <a:r>
              <a:rPr sz="2100" spc="-5" dirty="0">
                <a:solidFill>
                  <a:srgbClr val="FFFFCC"/>
                </a:solidFill>
                <a:latin typeface="Times New Roman"/>
                <a:cs typeface="Times New Roman"/>
              </a:rPr>
              <a:t>-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HDLC,</a:t>
            </a:r>
            <a:r>
              <a:rPr sz="21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Frame</a:t>
            </a:r>
            <a:r>
              <a:rPr sz="21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Relay,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synchronous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communication</a:t>
            </a:r>
            <a:endParaRPr sz="2100">
              <a:latin typeface="Times New Roman"/>
              <a:cs typeface="Times New Roman"/>
            </a:endParaRPr>
          </a:p>
          <a:p>
            <a:pPr marL="213360" marR="6985" indent="-201295" algn="just">
              <a:lnSpc>
                <a:spcPts val="2030"/>
              </a:lnSpc>
              <a:spcBef>
                <a:spcPts val="835"/>
              </a:spcBef>
              <a:buClr>
                <a:srgbClr val="3666FF"/>
              </a:buClr>
              <a:buFont typeface="Wingdings"/>
              <a:buChar char=""/>
              <a:tabLst>
                <a:tab pos="311785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For asynchronous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transmission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from a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device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port</a:t>
            </a:r>
            <a:r>
              <a:rPr sz="2100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RS232C,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UART, </a:t>
            </a:r>
            <a:r>
              <a:rPr sz="21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X.25,</a:t>
            </a:r>
            <a:r>
              <a:rPr sz="2100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ATM,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DSL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-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ADSL</a:t>
            </a:r>
            <a:endParaRPr sz="2100">
              <a:latin typeface="Times New Roman"/>
              <a:cs typeface="Times New Roman"/>
            </a:endParaRPr>
          </a:p>
          <a:p>
            <a:pPr marL="213360" marR="5080" indent="-201295" algn="just">
              <a:lnSpc>
                <a:spcPct val="80200"/>
              </a:lnSpc>
              <a:spcBef>
                <a:spcPts val="885"/>
              </a:spcBef>
              <a:buClr>
                <a:srgbClr val="3666FF"/>
              </a:buClr>
              <a:buFont typeface="Wingdings"/>
              <a:buChar char=""/>
              <a:tabLst>
                <a:tab pos="311785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networking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the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physical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devices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in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telecommunication</a:t>
            </a:r>
            <a:r>
              <a:rPr sz="2100" spc="5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computer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networks </a:t>
            </a:r>
            <a:r>
              <a:rPr sz="2100" spc="-5" dirty="0">
                <a:solidFill>
                  <a:srgbClr val="FFFFFF"/>
                </a:solidFill>
                <a:latin typeface="Consolas"/>
                <a:cs typeface="Consolas"/>
              </a:rPr>
              <a:t>-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Ethernet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token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ring protocols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used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LAN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 networks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720344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Protocols</a:t>
            </a:r>
            <a:r>
              <a:rPr spc="-10" dirty="0"/>
              <a:t> </a:t>
            </a:r>
            <a:r>
              <a:rPr dirty="0"/>
              <a:t>in</a:t>
            </a:r>
            <a:r>
              <a:rPr spc="5" dirty="0"/>
              <a:t> </a:t>
            </a:r>
            <a:r>
              <a:rPr dirty="0"/>
              <a:t>embedded</a:t>
            </a:r>
            <a:r>
              <a:rPr spc="-5" dirty="0"/>
              <a:t> </a:t>
            </a:r>
            <a:r>
              <a:rPr dirty="0"/>
              <a:t>network</a:t>
            </a:r>
            <a:r>
              <a:rPr spc="-5" dirty="0"/>
              <a:t> </a:t>
            </a:r>
            <a:r>
              <a:rPr dirty="0"/>
              <a:t>devices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2735110"/>
            <a:ext cx="6718300" cy="200723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50825" indent="-238760">
              <a:lnSpc>
                <a:spcPct val="100000"/>
              </a:lnSpc>
              <a:spcBef>
                <a:spcPts val="68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Bridges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routers</a:t>
            </a:r>
            <a:endParaRPr sz="2100">
              <a:latin typeface="Times New Roman"/>
              <a:cs typeface="Times New Roman"/>
            </a:endParaRPr>
          </a:p>
          <a:p>
            <a:pPr marL="309245" indent="-297180">
              <a:lnSpc>
                <a:spcPct val="100000"/>
              </a:lnSpc>
              <a:spcBef>
                <a:spcPts val="590"/>
              </a:spcBef>
              <a:buSzPct val="95238"/>
              <a:buFont typeface="Wingdings"/>
              <a:buChar char=""/>
              <a:tabLst>
                <a:tab pos="30988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Internet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appliances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application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protocols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1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Web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protocols</a:t>
            </a:r>
            <a:endParaRPr sz="2100">
              <a:latin typeface="Times New Roman"/>
              <a:cs typeface="Times New Roman"/>
            </a:endParaRPr>
          </a:p>
          <a:p>
            <a:pPr marL="614045" lvl="1" indent="-201295">
              <a:lnSpc>
                <a:spcPct val="100000"/>
              </a:lnSpc>
              <a:spcBef>
                <a:spcPts val="290"/>
              </a:spcBef>
              <a:buSzPct val="94285"/>
              <a:buFont typeface="Wingdings"/>
              <a:buChar char=""/>
              <a:tabLst>
                <a:tab pos="614680" algn="l"/>
              </a:tabLst>
            </a:pP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HTTP</a:t>
            </a:r>
            <a:r>
              <a:rPr sz="175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(hyper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text</a:t>
            </a:r>
            <a:r>
              <a:rPr sz="175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transfer</a:t>
            </a:r>
            <a:r>
              <a:rPr sz="17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protocol),</a:t>
            </a:r>
            <a:endParaRPr sz="1750">
              <a:latin typeface="Times New Roman"/>
              <a:cs typeface="Times New Roman"/>
            </a:endParaRPr>
          </a:p>
          <a:p>
            <a:pPr marL="614045" lvl="1" indent="-201295">
              <a:lnSpc>
                <a:spcPct val="100000"/>
              </a:lnSpc>
              <a:spcBef>
                <a:spcPts val="229"/>
              </a:spcBef>
              <a:buSzPct val="94285"/>
              <a:buFont typeface="Wingdings"/>
              <a:buChar char=""/>
              <a:tabLst>
                <a:tab pos="614680" algn="l"/>
              </a:tabLst>
            </a:pP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HTTPS</a:t>
            </a:r>
            <a:r>
              <a:rPr sz="17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(hyper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text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transfer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protocol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Secure</a:t>
            </a:r>
            <a:r>
              <a:rPr sz="17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Socket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Layer),</a:t>
            </a:r>
            <a:endParaRPr sz="1750">
              <a:latin typeface="Times New Roman"/>
              <a:cs typeface="Times New Roman"/>
            </a:endParaRPr>
          </a:p>
          <a:p>
            <a:pPr marL="670560" lvl="1" indent="-257810">
              <a:lnSpc>
                <a:spcPct val="100000"/>
              </a:lnSpc>
              <a:spcBef>
                <a:spcPts val="235"/>
              </a:spcBef>
              <a:buSzPct val="94285"/>
              <a:buFont typeface="Wingdings"/>
              <a:buChar char=""/>
              <a:tabLst>
                <a:tab pos="671195" algn="l"/>
              </a:tabLst>
            </a:pP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SMTP</a:t>
            </a:r>
            <a:r>
              <a:rPr sz="175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(Simple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Mail</a:t>
            </a:r>
            <a:r>
              <a:rPr sz="175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Transfer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Protocol),</a:t>
            </a:r>
            <a:endParaRPr sz="1750">
              <a:latin typeface="Times New Roman"/>
              <a:cs typeface="Times New Roman"/>
            </a:endParaRPr>
          </a:p>
          <a:p>
            <a:pPr marL="614045" lvl="1" indent="-201295">
              <a:lnSpc>
                <a:spcPct val="100000"/>
              </a:lnSpc>
              <a:spcBef>
                <a:spcPts val="229"/>
              </a:spcBef>
              <a:buSzPct val="94285"/>
              <a:buFont typeface="Wingdings"/>
              <a:buChar char=""/>
              <a:tabLst>
                <a:tab pos="614680" algn="l"/>
              </a:tabLst>
            </a:pP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POP3</a:t>
            </a:r>
            <a:r>
              <a:rPr sz="17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(Post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office</a:t>
            </a:r>
            <a:r>
              <a:rPr sz="17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Protocol</a:t>
            </a:r>
            <a:r>
              <a:rPr sz="17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version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3),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ESMTP</a:t>
            </a:r>
            <a:r>
              <a:rPr sz="17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(Extended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SMTP)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4877" y="1346659"/>
            <a:ext cx="7675245" cy="104140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381885" marR="5080" indent="-2369820">
              <a:lnSpc>
                <a:spcPts val="3790"/>
              </a:lnSpc>
              <a:spcBef>
                <a:spcPts val="570"/>
              </a:spcBef>
            </a:pPr>
            <a:r>
              <a:rPr spc="-5" dirty="0"/>
              <a:t>File</a:t>
            </a:r>
            <a:r>
              <a:rPr spc="10" dirty="0"/>
              <a:t> </a:t>
            </a:r>
            <a:r>
              <a:rPr spc="-25" dirty="0"/>
              <a:t>transfer,</a:t>
            </a:r>
            <a:r>
              <a:rPr spc="30" dirty="0"/>
              <a:t> </a:t>
            </a:r>
            <a:r>
              <a:rPr dirty="0"/>
              <a:t>Boot</a:t>
            </a:r>
            <a:r>
              <a:rPr spc="-5" dirty="0"/>
              <a:t> </a:t>
            </a:r>
            <a:r>
              <a:rPr dirty="0"/>
              <a:t>Protocols</a:t>
            </a:r>
            <a:r>
              <a:rPr spc="-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spc="5" dirty="0"/>
              <a:t>embedded </a:t>
            </a:r>
            <a:r>
              <a:rPr spc="-860" dirty="0"/>
              <a:t> </a:t>
            </a:r>
            <a:r>
              <a:rPr dirty="0"/>
              <a:t>devices</a:t>
            </a:r>
            <a:r>
              <a:rPr spc="-5" dirty="0"/>
              <a:t> network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2735110"/>
            <a:ext cx="7115809" cy="201422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50825" indent="-238760">
              <a:lnSpc>
                <a:spcPct val="100000"/>
              </a:lnSpc>
              <a:spcBef>
                <a:spcPts val="68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TELNET</a:t>
            </a:r>
            <a:r>
              <a:rPr sz="21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(Tele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network),</a:t>
            </a:r>
            <a:endParaRPr sz="2100">
              <a:latin typeface="Times New Roman"/>
              <a:cs typeface="Times New Roman"/>
            </a:endParaRPr>
          </a:p>
          <a:p>
            <a:pPr marL="309245" indent="-297180">
              <a:lnSpc>
                <a:spcPct val="100000"/>
              </a:lnSpc>
              <a:spcBef>
                <a:spcPts val="590"/>
              </a:spcBef>
              <a:buSzPct val="95238"/>
              <a:buFont typeface="Wingdings"/>
              <a:buChar char=""/>
              <a:tabLst>
                <a:tab pos="30988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FTP</a:t>
            </a:r>
            <a:r>
              <a:rPr sz="21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(file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transfer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protocol),</a:t>
            </a:r>
            <a:endParaRPr sz="2100">
              <a:latin typeface="Times New Roman"/>
              <a:cs typeface="Times New Roman"/>
            </a:endParaRPr>
          </a:p>
          <a:p>
            <a:pPr marL="309245" indent="-297180">
              <a:lnSpc>
                <a:spcPct val="100000"/>
              </a:lnSpc>
              <a:spcBef>
                <a:spcPts val="625"/>
              </a:spcBef>
              <a:buSzPct val="95238"/>
              <a:buFont typeface="Wingdings"/>
              <a:buChar char=""/>
              <a:tabLst>
                <a:tab pos="30988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DNS</a:t>
            </a:r>
            <a:r>
              <a:rPr sz="21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(domain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network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server),</a:t>
            </a:r>
            <a:endParaRPr sz="2100">
              <a:latin typeface="Times New Roman"/>
              <a:cs typeface="Times New Roman"/>
            </a:endParaRPr>
          </a:p>
          <a:p>
            <a:pPr marL="309245" indent="-297180">
              <a:lnSpc>
                <a:spcPct val="100000"/>
              </a:lnSpc>
              <a:spcBef>
                <a:spcPts val="620"/>
              </a:spcBef>
              <a:buSzPct val="95238"/>
              <a:buFont typeface="Wingdings"/>
              <a:buChar char=""/>
              <a:tabLst>
                <a:tab pos="309880" algn="l"/>
              </a:tabLst>
            </a:pP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1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nt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ss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ge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spc="2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ge</a:t>
            </a:r>
            <a:r>
              <a:rPr sz="2100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ppli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ca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tion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oto</a:t>
            </a:r>
            <a:r>
              <a:rPr sz="2100" spc="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ol)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a</a:t>
            </a:r>
            <a:r>
              <a:rPr sz="2100" spc="2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sz="2100">
              <a:latin typeface="Times New Roman"/>
              <a:cs typeface="Times New Roman"/>
            </a:endParaRPr>
          </a:p>
          <a:p>
            <a:pPr marL="309245" indent="-297180">
              <a:lnSpc>
                <a:spcPct val="100000"/>
              </a:lnSpc>
              <a:spcBef>
                <a:spcPts val="640"/>
              </a:spcBef>
              <a:buSzPct val="95238"/>
              <a:buFont typeface="Wingdings"/>
              <a:buChar char=""/>
              <a:tabLst>
                <a:tab pos="309880" algn="l"/>
              </a:tabLst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Bootp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(Bootstrap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protocol).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851785" marR="5080" indent="-2877820">
              <a:lnSpc>
                <a:spcPts val="3790"/>
              </a:lnSpc>
              <a:spcBef>
                <a:spcPts val="570"/>
              </a:spcBef>
            </a:pPr>
            <a:r>
              <a:rPr spc="-15" dirty="0"/>
              <a:t>Wireless </a:t>
            </a:r>
            <a:r>
              <a:rPr dirty="0"/>
              <a:t>Protocols</a:t>
            </a:r>
            <a:r>
              <a:rPr spc="25" dirty="0"/>
              <a:t> </a:t>
            </a:r>
            <a:r>
              <a:rPr spc="-15" dirty="0"/>
              <a:t>in</a:t>
            </a:r>
            <a:r>
              <a:rPr dirty="0"/>
              <a:t> embedded</a:t>
            </a:r>
            <a:r>
              <a:rPr spc="-10" dirty="0"/>
              <a:t> </a:t>
            </a:r>
            <a:r>
              <a:rPr dirty="0"/>
              <a:t>devices </a:t>
            </a:r>
            <a:r>
              <a:rPr spc="-860" dirty="0"/>
              <a:t> </a:t>
            </a:r>
            <a:r>
              <a:rPr dirty="0"/>
              <a:t>network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508" y="2809781"/>
            <a:ext cx="7987030" cy="63500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13360" marR="5080" indent="-201295">
              <a:lnSpc>
                <a:spcPts val="2280"/>
              </a:lnSpc>
              <a:spcBef>
                <a:spcPts val="375"/>
              </a:spcBef>
              <a:buSzPct val="95238"/>
              <a:buFont typeface="Wingdings"/>
              <a:buChar char=""/>
              <a:tabLst>
                <a:tab pos="251460" algn="l"/>
              </a:tabLst>
            </a:pPr>
            <a:r>
              <a:rPr sz="2100" spc="-5" dirty="0">
                <a:solidFill>
                  <a:srgbClr val="FFFFFF"/>
                </a:solidFill>
                <a:latin typeface="Times New Roman"/>
                <a:cs typeface="Times New Roman"/>
              </a:rPr>
              <a:t>Embedded wireless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appliances uses wireless protocols─ WLAN </a:t>
            </a:r>
            <a:r>
              <a:rPr sz="2100" spc="-10" dirty="0">
                <a:solidFill>
                  <a:srgbClr val="FFFFFF"/>
                </a:solidFill>
                <a:latin typeface="Times New Roman"/>
                <a:cs typeface="Times New Roman"/>
              </a:rPr>
              <a:t>802.11, </a:t>
            </a:r>
            <a:r>
              <a:rPr sz="2100" spc="-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Times New Roman"/>
                <a:cs typeface="Times New Roman"/>
              </a:rPr>
              <a:t>802.16,</a:t>
            </a:r>
            <a:r>
              <a:rPr sz="21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Bluetooth,</a:t>
            </a:r>
            <a:r>
              <a:rPr sz="21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ZigBee,</a:t>
            </a:r>
            <a:r>
              <a:rPr sz="21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Times New Roman"/>
                <a:cs typeface="Times New Roman"/>
              </a:rPr>
              <a:t>WiFi, 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WiMax,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700" y="2479548"/>
            <a:ext cx="9067800" cy="38679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1298" y="1637760"/>
            <a:ext cx="2945130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100" dirty="0">
                <a:solidFill>
                  <a:srgbClr val="FF0000"/>
                </a:solidFill>
              </a:rPr>
              <a:t>T</a:t>
            </a:r>
            <a:r>
              <a:rPr sz="3850" spc="-70" dirty="0">
                <a:solidFill>
                  <a:srgbClr val="FF0000"/>
                </a:solidFill>
              </a:rPr>
              <a:t>i</a:t>
            </a:r>
            <a:r>
              <a:rPr sz="3850" spc="-50" dirty="0">
                <a:solidFill>
                  <a:srgbClr val="FF0000"/>
                </a:solidFill>
              </a:rPr>
              <a:t>me</a:t>
            </a:r>
            <a:r>
              <a:rPr sz="3850" spc="5" dirty="0">
                <a:solidFill>
                  <a:srgbClr val="FF0000"/>
                </a:solidFill>
              </a:rPr>
              <a:t>r</a:t>
            </a:r>
            <a:r>
              <a:rPr sz="3850" spc="-170" dirty="0">
                <a:solidFill>
                  <a:srgbClr val="FF0000"/>
                </a:solidFill>
              </a:rPr>
              <a:t> </a:t>
            </a:r>
            <a:r>
              <a:rPr sz="3850" dirty="0">
                <a:solidFill>
                  <a:srgbClr val="FF0000"/>
                </a:solidFill>
              </a:rPr>
              <a:t>D</a:t>
            </a:r>
            <a:r>
              <a:rPr sz="3850" spc="-50" dirty="0">
                <a:solidFill>
                  <a:srgbClr val="FF0000"/>
                </a:solidFill>
              </a:rPr>
              <a:t>e</a:t>
            </a:r>
            <a:r>
              <a:rPr sz="3850" spc="-75" dirty="0">
                <a:solidFill>
                  <a:srgbClr val="FF0000"/>
                </a:solidFill>
              </a:rPr>
              <a:t>v</a:t>
            </a:r>
            <a:r>
              <a:rPr sz="3850" spc="-35" dirty="0">
                <a:solidFill>
                  <a:srgbClr val="FF0000"/>
                </a:solidFill>
              </a:rPr>
              <a:t>i</a:t>
            </a:r>
            <a:r>
              <a:rPr sz="3850" spc="-50" dirty="0">
                <a:solidFill>
                  <a:srgbClr val="FF0000"/>
                </a:solidFill>
              </a:rPr>
              <a:t>ce</a:t>
            </a:r>
            <a:r>
              <a:rPr sz="3850" spc="5" dirty="0">
                <a:solidFill>
                  <a:srgbClr val="FF0000"/>
                </a:solidFill>
              </a:rPr>
              <a:t>s</a:t>
            </a:r>
            <a:endParaRPr sz="38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7100" y="2476500"/>
            <a:ext cx="9296399" cy="3837432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3200" y="2476500"/>
            <a:ext cx="5716523" cy="387858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80" y="2467356"/>
            <a:ext cx="5753099" cy="38877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1298" y="1634645"/>
            <a:ext cx="1735455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40" dirty="0">
                <a:solidFill>
                  <a:srgbClr val="FF0000"/>
                </a:solidFill>
              </a:rPr>
              <a:t>C</a:t>
            </a:r>
            <a:r>
              <a:rPr sz="3850" spc="-35" dirty="0">
                <a:solidFill>
                  <a:srgbClr val="FF0000"/>
                </a:solidFill>
              </a:rPr>
              <a:t>o</a:t>
            </a:r>
            <a:r>
              <a:rPr sz="3850" spc="-60" dirty="0">
                <a:solidFill>
                  <a:srgbClr val="FF0000"/>
                </a:solidFill>
              </a:rPr>
              <a:t>u</a:t>
            </a:r>
            <a:r>
              <a:rPr sz="3850" spc="-20" dirty="0">
                <a:solidFill>
                  <a:srgbClr val="FF0000"/>
                </a:solidFill>
              </a:rPr>
              <a:t>n</a:t>
            </a:r>
            <a:r>
              <a:rPr sz="3850" spc="-50" dirty="0">
                <a:solidFill>
                  <a:srgbClr val="FF0000"/>
                </a:solidFill>
              </a:rPr>
              <a:t>te</a:t>
            </a:r>
            <a:r>
              <a:rPr sz="3850" spc="5" dirty="0">
                <a:solidFill>
                  <a:srgbClr val="FF0000"/>
                </a:solidFill>
              </a:rPr>
              <a:t>r</a:t>
            </a:r>
            <a:endParaRPr sz="38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5748" y="2484119"/>
            <a:ext cx="5632703" cy="38968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5522" y="2812809"/>
            <a:ext cx="9248775" cy="314579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13360" marR="7620" indent="-201295" algn="just">
              <a:lnSpc>
                <a:spcPct val="91300"/>
              </a:lnSpc>
              <a:spcBef>
                <a:spcPts val="330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Zener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diode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acts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as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normal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P-N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junction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diode when forward biased. 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also permits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 current flow in the reverse direction,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if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the voltage is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greater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than the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junction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breakdown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voltage.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2100">
              <a:latin typeface="Times New Roman"/>
              <a:cs typeface="Times New Roman"/>
            </a:endParaRPr>
          </a:p>
          <a:p>
            <a:pPr marL="231775" indent="-219710">
              <a:lnSpc>
                <a:spcPct val="100000"/>
              </a:lnSpc>
              <a:spcBef>
                <a:spcPts val="1220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normally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used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15" dirty="0">
                <a:solidFill>
                  <a:srgbClr val="E6E1C3"/>
                </a:solidFill>
                <a:latin typeface="Times New Roman"/>
                <a:cs typeface="Times New Roman"/>
              </a:rPr>
              <a:t>voltage</a:t>
            </a:r>
            <a:r>
              <a:rPr sz="1900" b="1" spc="-45" dirty="0">
                <a:solidFill>
                  <a:srgbClr val="E6E1C3"/>
                </a:solidFill>
                <a:latin typeface="Times New Roman"/>
                <a:cs typeface="Times New Roman"/>
              </a:rPr>
              <a:t> </a:t>
            </a:r>
            <a:r>
              <a:rPr sz="1900" b="1" spc="15" dirty="0">
                <a:solidFill>
                  <a:srgbClr val="E6E1C3"/>
                </a:solidFill>
                <a:latin typeface="Times New Roman"/>
                <a:cs typeface="Times New Roman"/>
              </a:rPr>
              <a:t>clamping</a:t>
            </a:r>
            <a:r>
              <a:rPr sz="1900" b="1" spc="-15" dirty="0">
                <a:solidFill>
                  <a:srgbClr val="E6E1C3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E6E1C3"/>
                </a:solidFill>
                <a:latin typeface="Times New Roman"/>
                <a:cs typeface="Times New Roman"/>
              </a:rPr>
              <a:t>applications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2100">
              <a:latin typeface="Times New Roman"/>
              <a:cs typeface="Times New Roman"/>
            </a:endParaRPr>
          </a:p>
          <a:p>
            <a:pPr marL="213360" marR="5080" indent="-201295" algn="just">
              <a:lnSpc>
                <a:spcPct val="91200"/>
              </a:lnSpc>
              <a:spcBef>
                <a:spcPts val="1435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Reverse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polarity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protection,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 voltage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rectification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 (AC-DC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converters),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freewheeling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 of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current produced in inductive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circuits, clamping </a:t>
            </a:r>
            <a:r>
              <a:rPr sz="1900" spc="2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voltages 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desired level (e.g.,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Brown- </a:t>
            </a:r>
            <a:r>
              <a:rPr sz="19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out</a:t>
            </a:r>
            <a:r>
              <a:rPr sz="1900" spc="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protection</a:t>
            </a:r>
            <a:r>
              <a:rPr sz="1900" spc="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circuit</a:t>
            </a:r>
            <a:r>
              <a:rPr sz="1900" spc="1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implementation</a:t>
            </a:r>
            <a:r>
              <a:rPr sz="1900" spc="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sz="1900" spc="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zener</a:t>
            </a:r>
            <a:r>
              <a:rPr sz="1900" spc="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diode),</a:t>
            </a:r>
            <a:r>
              <a:rPr sz="1900" spc="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etc.</a:t>
            </a:r>
            <a:r>
              <a:rPr sz="1900" spc="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900" spc="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examples</a:t>
            </a:r>
            <a:r>
              <a:rPr sz="1900" b="1" spc="16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900" b="1" spc="15" dirty="0">
                <a:solidFill>
                  <a:srgbClr val="F9D4A1"/>
                </a:solidFill>
                <a:latin typeface="Times New Roman"/>
                <a:cs typeface="Times New Roman"/>
              </a:rPr>
              <a:t>for</a:t>
            </a:r>
            <a:r>
              <a:rPr sz="1900" b="1" spc="12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the</a:t>
            </a:r>
            <a:r>
              <a:rPr sz="1900" b="1" spc="16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900" b="1" spc="15" dirty="0">
                <a:solidFill>
                  <a:srgbClr val="F9D4A1"/>
                </a:solidFill>
                <a:latin typeface="Times New Roman"/>
                <a:cs typeface="Times New Roman"/>
              </a:rPr>
              <a:t>usage </a:t>
            </a:r>
            <a:r>
              <a:rPr sz="1900" b="1" spc="-46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of</a:t>
            </a:r>
            <a:r>
              <a:rPr sz="1900" b="1" spc="-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diodes</a:t>
            </a:r>
            <a:r>
              <a:rPr sz="1900" b="1" spc="-1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embedded</a:t>
            </a:r>
            <a:r>
              <a:rPr sz="19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applications.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258572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</a:t>
            </a:r>
            <a:r>
              <a:rPr spc="5" dirty="0"/>
              <a:t>i</a:t>
            </a:r>
            <a:r>
              <a:rPr dirty="0"/>
              <a:t>od</a:t>
            </a:r>
            <a:r>
              <a:rPr spc="20" dirty="0"/>
              <a:t>e</a:t>
            </a:r>
            <a:r>
              <a:rPr dirty="0"/>
              <a:t>s</a:t>
            </a:r>
            <a:r>
              <a:rPr spc="-15" dirty="0"/>
              <a:t>(</a:t>
            </a:r>
            <a:r>
              <a:rPr spc="10" dirty="0"/>
              <a:t>C</a:t>
            </a:r>
            <a:r>
              <a:rPr dirty="0"/>
              <a:t>o</a:t>
            </a:r>
            <a:r>
              <a:rPr spc="-25" dirty="0"/>
              <a:t>n</a:t>
            </a:r>
            <a:r>
              <a:rPr spc="5" dirty="0"/>
              <a:t>t</a:t>
            </a:r>
            <a:r>
              <a:rPr dirty="0"/>
              <a:t>.)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1298" y="1637760"/>
            <a:ext cx="3602990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40" dirty="0">
                <a:solidFill>
                  <a:srgbClr val="FF0000"/>
                </a:solidFill>
              </a:rPr>
              <a:t>Counting</a:t>
            </a:r>
            <a:r>
              <a:rPr sz="3850" spc="-160" dirty="0">
                <a:solidFill>
                  <a:srgbClr val="FF0000"/>
                </a:solidFill>
              </a:rPr>
              <a:t> </a:t>
            </a:r>
            <a:r>
              <a:rPr sz="3850" spc="-35" dirty="0">
                <a:solidFill>
                  <a:srgbClr val="FF0000"/>
                </a:solidFill>
              </a:rPr>
              <a:t>Devices</a:t>
            </a:r>
            <a:endParaRPr sz="38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7835" y="2753867"/>
            <a:ext cx="5695187" cy="2816351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99031" y="989075"/>
            <a:ext cx="7534909" cy="5317490"/>
            <a:chOff x="1399031" y="989075"/>
            <a:chExt cx="7534909" cy="53174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4940" y="1016507"/>
              <a:ext cx="7478267" cy="52593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9031" y="989075"/>
              <a:ext cx="7534655" cy="53172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15795" y="1005839"/>
              <a:ext cx="7501255" cy="5283835"/>
            </a:xfrm>
            <a:custGeom>
              <a:avLst/>
              <a:gdLst/>
              <a:ahLst/>
              <a:cxnLst/>
              <a:rect l="l" t="t" r="r" b="b"/>
              <a:pathLst>
                <a:path w="7501255" h="5283835">
                  <a:moveTo>
                    <a:pt x="0" y="0"/>
                  </a:moveTo>
                  <a:lnTo>
                    <a:pt x="7501127" y="0"/>
                  </a:lnTo>
                  <a:lnTo>
                    <a:pt x="7501127" y="5283708"/>
                  </a:lnTo>
                  <a:lnTo>
                    <a:pt x="0" y="5283708"/>
                  </a:lnTo>
                  <a:lnTo>
                    <a:pt x="0" y="0"/>
                  </a:lnTo>
                  <a:close/>
                </a:path>
              </a:pathLst>
            </a:custGeom>
            <a:ln w="335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0092" y="2616708"/>
            <a:ext cx="6173723" cy="275844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6896" y="2479547"/>
            <a:ext cx="5800343" cy="383438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22831" y="1146048"/>
            <a:ext cx="7623175" cy="4732020"/>
            <a:chOff x="1322831" y="1146048"/>
            <a:chExt cx="7623175" cy="47320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263" y="1175004"/>
              <a:ext cx="7566659" cy="46741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2831" y="1146048"/>
              <a:ext cx="7623048" cy="47320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39595" y="1162812"/>
              <a:ext cx="7589520" cy="4699000"/>
            </a:xfrm>
            <a:custGeom>
              <a:avLst/>
              <a:gdLst/>
              <a:ahLst/>
              <a:cxnLst/>
              <a:rect l="l" t="t" r="r" b="b"/>
              <a:pathLst>
                <a:path w="7589520" h="4699000">
                  <a:moveTo>
                    <a:pt x="0" y="0"/>
                  </a:moveTo>
                  <a:lnTo>
                    <a:pt x="7589520" y="0"/>
                  </a:lnTo>
                  <a:lnTo>
                    <a:pt x="7589520" y="4698491"/>
                  </a:lnTo>
                  <a:lnTo>
                    <a:pt x="0" y="4698491"/>
                  </a:lnTo>
                  <a:lnTo>
                    <a:pt x="0" y="0"/>
                  </a:lnTo>
                  <a:close/>
                </a:path>
              </a:pathLst>
            </a:custGeom>
            <a:ln w="335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0779" y="1860804"/>
            <a:ext cx="5882639" cy="4395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1298" y="1107495"/>
            <a:ext cx="6542405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55" dirty="0">
                <a:solidFill>
                  <a:srgbClr val="FF0000"/>
                </a:solidFill>
              </a:rPr>
              <a:t>Free</a:t>
            </a:r>
            <a:r>
              <a:rPr sz="3850" spc="-110" dirty="0">
                <a:solidFill>
                  <a:srgbClr val="FF0000"/>
                </a:solidFill>
              </a:rPr>
              <a:t> </a:t>
            </a:r>
            <a:r>
              <a:rPr sz="3850" spc="-40" dirty="0">
                <a:solidFill>
                  <a:srgbClr val="FF0000"/>
                </a:solidFill>
              </a:rPr>
              <a:t>Running</a:t>
            </a:r>
            <a:r>
              <a:rPr sz="3850" spc="-90" dirty="0">
                <a:solidFill>
                  <a:srgbClr val="FF0000"/>
                </a:solidFill>
              </a:rPr>
              <a:t> </a:t>
            </a:r>
            <a:r>
              <a:rPr sz="3850" spc="-40" dirty="0">
                <a:solidFill>
                  <a:srgbClr val="FF0000"/>
                </a:solidFill>
              </a:rPr>
              <a:t>Counting</a:t>
            </a:r>
            <a:r>
              <a:rPr sz="3850" spc="-95" dirty="0">
                <a:solidFill>
                  <a:srgbClr val="FF0000"/>
                </a:solidFill>
              </a:rPr>
              <a:t> </a:t>
            </a:r>
            <a:r>
              <a:rPr sz="3850" spc="-35" dirty="0">
                <a:solidFill>
                  <a:srgbClr val="FF0000"/>
                </a:solidFill>
              </a:rPr>
              <a:t>Devices</a:t>
            </a:r>
            <a:endParaRPr sz="38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6563" y="1761744"/>
            <a:ext cx="6236207" cy="4559807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6500" y="2447543"/>
            <a:ext cx="5791200" cy="3928872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18004" y="2500883"/>
            <a:ext cx="6108192" cy="391668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9735" y="2459735"/>
            <a:ext cx="6477000" cy="38541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58" y="1585894"/>
            <a:ext cx="208597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Transistors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4224" y="2693962"/>
            <a:ext cx="6376035" cy="305181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213360" marR="5080" indent="-201295">
              <a:lnSpc>
                <a:spcPct val="72400"/>
              </a:lnSpc>
              <a:spcBef>
                <a:spcPts val="615"/>
              </a:spcBef>
              <a:buFont typeface="Wingdings"/>
              <a:buChar char=""/>
              <a:tabLst>
                <a:tab pos="213995" algn="l"/>
                <a:tab pos="1186815" algn="l"/>
                <a:tab pos="1475740" algn="l"/>
                <a:tab pos="2392680" algn="l"/>
                <a:tab pos="3446779" algn="l"/>
                <a:tab pos="3816985" algn="l"/>
                <a:tab pos="4304665" algn="l"/>
                <a:tab pos="4665345" algn="l"/>
                <a:tab pos="5275580" algn="l"/>
                <a:tab pos="6182360" algn="l"/>
              </a:tabLst>
            </a:pPr>
            <a:r>
              <a:rPr sz="1450" spc="-3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ra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nsisto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4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4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mbe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dd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4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ppl</a:t>
            </a:r>
            <a:r>
              <a:rPr sz="1450" spc="-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tions</a:t>
            </a:r>
            <a:r>
              <a:rPr sz="14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4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us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4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4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50" b="1" spc="20" dirty="0">
                <a:solidFill>
                  <a:srgbClr val="F9D4A1"/>
                </a:solidFill>
                <a:latin typeface="Times New Roman"/>
                <a:cs typeface="Times New Roman"/>
              </a:rPr>
              <a:t>e</a:t>
            </a:r>
            <a:r>
              <a:rPr sz="145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i</a:t>
            </a:r>
            <a:r>
              <a:rPr sz="1450" b="1" spc="5" dirty="0">
                <a:solidFill>
                  <a:srgbClr val="F9D4A1"/>
                </a:solidFill>
                <a:latin typeface="Times New Roman"/>
                <a:cs typeface="Times New Roman"/>
              </a:rPr>
              <a:t>t</a:t>
            </a:r>
            <a:r>
              <a:rPr sz="145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h</a:t>
            </a:r>
            <a:r>
              <a:rPr sz="1450" b="1" spc="20" dirty="0">
                <a:solidFill>
                  <a:srgbClr val="F9D4A1"/>
                </a:solidFill>
                <a:latin typeface="Times New Roman"/>
                <a:cs typeface="Times New Roman"/>
              </a:rPr>
              <a:t>e</a:t>
            </a:r>
            <a:r>
              <a:rPr sz="1450" b="1" spc="15" dirty="0">
                <a:solidFill>
                  <a:srgbClr val="F9D4A1"/>
                </a:solidFill>
                <a:latin typeface="Times New Roman"/>
                <a:cs typeface="Times New Roman"/>
              </a:rPr>
              <a:t>r</a:t>
            </a:r>
            <a:r>
              <a:rPr sz="1450" b="1" dirty="0">
                <a:solidFill>
                  <a:srgbClr val="F9D4A1"/>
                </a:solidFill>
                <a:latin typeface="Times New Roman"/>
                <a:cs typeface="Times New Roman"/>
              </a:rPr>
              <a:t>	</a:t>
            </a:r>
            <a:r>
              <a:rPr sz="1450" b="1" spc="-5" dirty="0">
                <a:solidFill>
                  <a:srgbClr val="F9D4A1"/>
                </a:solidFill>
                <a:latin typeface="Times New Roman"/>
                <a:cs typeface="Times New Roman"/>
              </a:rPr>
              <a:t>s</a:t>
            </a:r>
            <a:r>
              <a:rPr sz="1450" b="1" spc="50" dirty="0">
                <a:solidFill>
                  <a:srgbClr val="F9D4A1"/>
                </a:solidFill>
                <a:latin typeface="Times New Roman"/>
                <a:cs typeface="Times New Roman"/>
              </a:rPr>
              <a:t>w</a:t>
            </a:r>
            <a:r>
              <a:rPr sz="1450" b="1" spc="-5" dirty="0">
                <a:solidFill>
                  <a:srgbClr val="F9D4A1"/>
                </a:solidFill>
                <a:latin typeface="Times New Roman"/>
                <a:cs typeface="Times New Roman"/>
              </a:rPr>
              <a:t>i</a:t>
            </a:r>
            <a:r>
              <a:rPr sz="1450" b="1" spc="5" dirty="0">
                <a:solidFill>
                  <a:srgbClr val="F9D4A1"/>
                </a:solidFill>
                <a:latin typeface="Times New Roman"/>
                <a:cs typeface="Times New Roman"/>
              </a:rPr>
              <a:t>t</a:t>
            </a:r>
            <a:r>
              <a:rPr sz="1450" b="1" spc="20" dirty="0">
                <a:solidFill>
                  <a:srgbClr val="F9D4A1"/>
                </a:solidFill>
                <a:latin typeface="Times New Roman"/>
                <a:cs typeface="Times New Roman"/>
              </a:rPr>
              <a:t>c</a:t>
            </a:r>
            <a:r>
              <a:rPr sz="145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hi</a:t>
            </a:r>
            <a:r>
              <a:rPr sz="1450" b="1" spc="25" dirty="0">
                <a:solidFill>
                  <a:srgbClr val="F9D4A1"/>
                </a:solidFill>
                <a:latin typeface="Times New Roman"/>
                <a:cs typeface="Times New Roman"/>
              </a:rPr>
              <a:t>n</a:t>
            </a:r>
            <a:r>
              <a:rPr sz="1450" b="1" spc="15" dirty="0">
                <a:solidFill>
                  <a:srgbClr val="F9D4A1"/>
                </a:solidFill>
                <a:latin typeface="Times New Roman"/>
                <a:cs typeface="Times New Roman"/>
              </a:rPr>
              <a:t>g</a:t>
            </a:r>
            <a:r>
              <a:rPr sz="1450" b="1" dirty="0">
                <a:solidFill>
                  <a:srgbClr val="F9D4A1"/>
                </a:solidFill>
                <a:latin typeface="Times New Roman"/>
                <a:cs typeface="Times New Roman"/>
              </a:rPr>
              <a:t>	</a:t>
            </a:r>
            <a:r>
              <a:rPr sz="1450" b="1" spc="25" dirty="0">
                <a:solidFill>
                  <a:srgbClr val="F9D4A1"/>
                </a:solidFill>
                <a:latin typeface="Times New Roman"/>
                <a:cs typeface="Times New Roman"/>
              </a:rPr>
              <a:t>o</a:t>
            </a:r>
            <a:r>
              <a:rPr sz="145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r  amplification</a:t>
            </a:r>
            <a:r>
              <a:rPr sz="1450" b="1" spc="6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450" b="1" spc="15" dirty="0">
                <a:solidFill>
                  <a:srgbClr val="F9D4A1"/>
                </a:solidFill>
                <a:latin typeface="Times New Roman"/>
                <a:cs typeface="Times New Roman"/>
              </a:rPr>
              <a:t>purpose.</a:t>
            </a:r>
            <a:endParaRPr sz="1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"/>
            </a:pPr>
            <a:endParaRPr sz="2150">
              <a:latin typeface="Times New Roman"/>
              <a:cs typeface="Times New Roman"/>
            </a:endParaRPr>
          </a:p>
          <a:p>
            <a:pPr marL="213360" indent="-20129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213995" algn="l"/>
              </a:tabLst>
            </a:pPr>
            <a:r>
              <a:rPr sz="1450" b="1" spc="15" dirty="0">
                <a:solidFill>
                  <a:srgbClr val="F9D4A1"/>
                </a:solidFill>
                <a:latin typeface="Times New Roman"/>
                <a:cs typeface="Times New Roman"/>
              </a:rPr>
              <a:t>In switching</a:t>
            </a:r>
            <a:r>
              <a:rPr sz="1450" b="1" spc="25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450" b="1" spc="10" dirty="0">
                <a:solidFill>
                  <a:srgbClr val="F9D4A1"/>
                </a:solidFill>
                <a:latin typeface="Times New Roman"/>
                <a:cs typeface="Times New Roman"/>
              </a:rPr>
              <a:t>application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145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 transistor</a:t>
            </a:r>
            <a:r>
              <a:rPr sz="14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45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45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either</a:t>
            </a:r>
            <a:r>
              <a:rPr sz="145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30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14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25" dirty="0">
                <a:solidFill>
                  <a:srgbClr val="FFFFFF"/>
                </a:solidFill>
                <a:latin typeface="Times New Roman"/>
                <a:cs typeface="Times New Roman"/>
              </a:rPr>
              <a:t>OFF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 state.</a:t>
            </a:r>
            <a:endParaRPr sz="1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har char=""/>
            </a:pPr>
            <a:endParaRPr sz="1600">
              <a:latin typeface="Times New Roman"/>
              <a:cs typeface="Times New Roman"/>
            </a:endParaRPr>
          </a:p>
          <a:p>
            <a:pPr marL="213360" marR="9525" indent="-201295">
              <a:lnSpc>
                <a:spcPct val="71700"/>
              </a:lnSpc>
              <a:spcBef>
                <a:spcPts val="1170"/>
              </a:spcBef>
              <a:buFont typeface="Wingdings"/>
              <a:buChar char=""/>
              <a:tabLst>
                <a:tab pos="213995" algn="l"/>
              </a:tabLst>
            </a:pP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450" spc="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b="1" spc="15" dirty="0">
                <a:solidFill>
                  <a:srgbClr val="F9D4A1"/>
                </a:solidFill>
                <a:latin typeface="Times New Roman"/>
                <a:cs typeface="Times New Roman"/>
              </a:rPr>
              <a:t>amplification</a:t>
            </a:r>
            <a:r>
              <a:rPr sz="1450" b="1" spc="210" dirty="0">
                <a:solidFill>
                  <a:srgbClr val="F9D4A1"/>
                </a:solidFill>
                <a:latin typeface="Times New Roman"/>
                <a:cs typeface="Times New Roman"/>
              </a:rPr>
              <a:t> </a:t>
            </a:r>
            <a:r>
              <a:rPr sz="1450" b="1" spc="15" dirty="0">
                <a:solidFill>
                  <a:srgbClr val="F9D4A1"/>
                </a:solidFill>
                <a:latin typeface="Times New Roman"/>
                <a:cs typeface="Times New Roman"/>
              </a:rPr>
              <a:t>operation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1450" spc="22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450" spc="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transistor</a:t>
            </a:r>
            <a:r>
              <a:rPr sz="1450" spc="22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450" spc="2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always</a:t>
            </a:r>
            <a:r>
              <a:rPr sz="1450" spc="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450" spc="2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450" spc="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1450" spc="2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state</a:t>
            </a:r>
            <a:r>
              <a:rPr sz="1450" spc="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(partially </a:t>
            </a:r>
            <a:r>
              <a:rPr sz="1450" spc="-3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ON).</a:t>
            </a:r>
            <a:endParaRPr sz="1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har char=""/>
            </a:pPr>
            <a:endParaRPr sz="1600">
              <a:latin typeface="Times New Roman"/>
              <a:cs typeface="Times New Roman"/>
            </a:endParaRPr>
          </a:p>
          <a:p>
            <a:pPr marL="213360" marR="8255" indent="-201295">
              <a:lnSpc>
                <a:spcPct val="71700"/>
              </a:lnSpc>
              <a:spcBef>
                <a:spcPts val="1175"/>
              </a:spcBef>
              <a:buFont typeface="Wingdings"/>
              <a:buChar char=""/>
              <a:tabLst>
                <a:tab pos="213995" algn="l"/>
              </a:tabLst>
            </a:pP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common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 emitter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configuration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450" spc="25" dirty="0">
                <a:solidFill>
                  <a:srgbClr val="FFFFFF"/>
                </a:solidFill>
                <a:latin typeface="Times New Roman"/>
                <a:cs typeface="Times New Roman"/>
              </a:rPr>
              <a:t> NPN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transistor 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4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widely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 used</a:t>
            </a:r>
            <a:r>
              <a:rPr sz="145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45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switching </a:t>
            </a:r>
            <a:r>
              <a:rPr sz="1450" spc="-3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4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driving</a:t>
            </a:r>
            <a:r>
              <a:rPr sz="145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circuits</a:t>
            </a:r>
            <a:r>
              <a:rPr sz="145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embedded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applications.</a:t>
            </a:r>
            <a:endParaRPr sz="1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har char=""/>
            </a:pPr>
            <a:endParaRPr sz="1600">
              <a:latin typeface="Times New Roman"/>
              <a:cs typeface="Times New Roman"/>
            </a:endParaRPr>
          </a:p>
          <a:p>
            <a:pPr marL="213360" marR="10160" indent="-201295">
              <a:lnSpc>
                <a:spcPct val="72400"/>
              </a:lnSpc>
              <a:spcBef>
                <a:spcPts val="1160"/>
              </a:spcBef>
              <a:buFont typeface="Wingdings"/>
              <a:buChar char=""/>
              <a:tabLst>
                <a:tab pos="213995" algn="l"/>
              </a:tabLst>
            </a:pPr>
            <a:r>
              <a:rPr sz="1450" spc="-5" dirty="0">
                <a:solidFill>
                  <a:srgbClr val="FFFFFF"/>
                </a:solidFill>
                <a:latin typeface="Times New Roman"/>
                <a:cs typeface="Times New Roman"/>
              </a:rPr>
              <a:t>Relay,</a:t>
            </a:r>
            <a:r>
              <a:rPr sz="145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buzzer</a:t>
            </a:r>
            <a:r>
              <a:rPr sz="145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450" spc="3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stepper</a:t>
            </a:r>
            <a:r>
              <a:rPr sz="145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motor</a:t>
            </a:r>
            <a:r>
              <a:rPr sz="145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driving</a:t>
            </a:r>
            <a:r>
              <a:rPr sz="1450" spc="3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circuits</a:t>
            </a:r>
            <a:r>
              <a:rPr sz="145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45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examples</a:t>
            </a:r>
            <a:r>
              <a:rPr sz="1450" spc="3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 common </a:t>
            </a:r>
            <a:r>
              <a:rPr sz="1450" spc="-3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emitter</a:t>
            </a:r>
            <a:r>
              <a:rPr sz="145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configuration</a:t>
            </a:r>
            <a:r>
              <a:rPr sz="145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based driver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circuit</a:t>
            </a:r>
            <a:r>
              <a:rPr sz="145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implementation</a:t>
            </a:r>
            <a:r>
              <a:rPr sz="145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sz="145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transistor</a:t>
            </a:r>
            <a:r>
              <a:rPr sz="1300" spc="5" dirty="0">
                <a:latin typeface="Times New Roman"/>
                <a:cs typeface="Times New Roman"/>
              </a:rPr>
              <a:t>.</a:t>
            </a:r>
            <a:endParaRPr sz="13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0547" y="2729483"/>
            <a:ext cx="3938016" cy="330555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5" y="2310383"/>
            <a:ext cx="5916167" cy="391972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1298" y="1637760"/>
            <a:ext cx="8014334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30" dirty="0">
                <a:solidFill>
                  <a:srgbClr val="FF0000"/>
                </a:solidFill>
              </a:rPr>
              <a:t>Uses</a:t>
            </a:r>
            <a:r>
              <a:rPr sz="3850" spc="-130" dirty="0">
                <a:solidFill>
                  <a:srgbClr val="FF0000"/>
                </a:solidFill>
              </a:rPr>
              <a:t> </a:t>
            </a:r>
            <a:r>
              <a:rPr sz="3850" spc="-15" dirty="0">
                <a:solidFill>
                  <a:srgbClr val="FF0000"/>
                </a:solidFill>
              </a:rPr>
              <a:t>of</a:t>
            </a:r>
            <a:r>
              <a:rPr sz="3850" spc="-185" dirty="0">
                <a:solidFill>
                  <a:srgbClr val="FF0000"/>
                </a:solidFill>
              </a:rPr>
              <a:t> </a:t>
            </a:r>
            <a:r>
              <a:rPr sz="3850" spc="-45" dirty="0">
                <a:solidFill>
                  <a:srgbClr val="FF0000"/>
                </a:solidFill>
              </a:rPr>
              <a:t>Timer/Counter</a:t>
            </a:r>
            <a:r>
              <a:rPr sz="3850" spc="-185" dirty="0">
                <a:solidFill>
                  <a:srgbClr val="FF0000"/>
                </a:solidFill>
              </a:rPr>
              <a:t> </a:t>
            </a:r>
            <a:r>
              <a:rPr sz="3850" spc="-35" dirty="0">
                <a:solidFill>
                  <a:srgbClr val="FF0000"/>
                </a:solidFill>
              </a:rPr>
              <a:t>Related</a:t>
            </a:r>
            <a:r>
              <a:rPr sz="3850" spc="-120" dirty="0">
                <a:solidFill>
                  <a:srgbClr val="FF0000"/>
                </a:solidFill>
              </a:rPr>
              <a:t> </a:t>
            </a:r>
            <a:r>
              <a:rPr sz="3850" spc="-35" dirty="0">
                <a:solidFill>
                  <a:srgbClr val="FF0000"/>
                </a:solidFill>
              </a:rPr>
              <a:t>Devices</a:t>
            </a:r>
            <a:endParaRPr sz="38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81072" y="2845308"/>
            <a:ext cx="5728715" cy="1868424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4016" y="2289048"/>
            <a:ext cx="5916167" cy="4094987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4600" y="2750820"/>
            <a:ext cx="5661660" cy="241554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5748" y="2616708"/>
            <a:ext cx="5632703" cy="2342387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2116" y="2758440"/>
            <a:ext cx="5791200" cy="272034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7835" y="3054096"/>
            <a:ext cx="5695187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5560" y="2659380"/>
            <a:ext cx="5538216" cy="224180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1240" y="2484119"/>
            <a:ext cx="6141719" cy="34427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9839" y="2592324"/>
            <a:ext cx="5713475" cy="240792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407" y="1555573"/>
            <a:ext cx="6473190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i="0" dirty="0">
                <a:latin typeface="Times New Roman"/>
                <a:cs typeface="Times New Roman"/>
              </a:rPr>
              <a:t>Digital</a:t>
            </a:r>
            <a:r>
              <a:rPr sz="3850" i="0" spc="-45" dirty="0">
                <a:latin typeface="Times New Roman"/>
                <a:cs typeface="Times New Roman"/>
              </a:rPr>
              <a:t> </a:t>
            </a:r>
            <a:r>
              <a:rPr sz="3850" i="0" spc="-5" dirty="0">
                <a:latin typeface="Times New Roman"/>
                <a:cs typeface="Times New Roman"/>
              </a:rPr>
              <a:t>Electronic</a:t>
            </a:r>
            <a:r>
              <a:rPr sz="3850" i="0" spc="-30" dirty="0">
                <a:latin typeface="Times New Roman"/>
                <a:cs typeface="Times New Roman"/>
              </a:rPr>
              <a:t> </a:t>
            </a:r>
            <a:r>
              <a:rPr sz="3850" i="0" spc="5" dirty="0">
                <a:latin typeface="Times New Roman"/>
                <a:cs typeface="Times New Roman"/>
              </a:rPr>
              <a:t>Components</a:t>
            </a:r>
            <a:endParaRPr sz="385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2016" y="1287780"/>
            <a:ext cx="1420368" cy="12359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92430" marR="7620" indent="-201295">
              <a:lnSpc>
                <a:spcPts val="1880"/>
              </a:lnSpc>
              <a:spcBef>
                <a:spcPts val="345"/>
              </a:spcBef>
              <a:buSzPct val="94285"/>
              <a:buFont typeface="Wingdings"/>
              <a:buChar char=""/>
              <a:tabLst>
                <a:tab pos="393065" algn="l"/>
              </a:tabLst>
            </a:pPr>
            <a:r>
              <a:rPr spc="-5" dirty="0"/>
              <a:t>Digital</a:t>
            </a:r>
            <a:r>
              <a:rPr spc="100" dirty="0"/>
              <a:t> </a:t>
            </a:r>
            <a:r>
              <a:rPr spc="-5" dirty="0"/>
              <a:t>electronics</a:t>
            </a:r>
            <a:r>
              <a:rPr spc="114" dirty="0"/>
              <a:t> </a:t>
            </a:r>
            <a:r>
              <a:rPr dirty="0"/>
              <a:t>deal</a:t>
            </a:r>
            <a:r>
              <a:rPr spc="105" dirty="0"/>
              <a:t> </a:t>
            </a:r>
            <a:r>
              <a:rPr spc="-5" dirty="0"/>
              <a:t>with</a:t>
            </a:r>
            <a:r>
              <a:rPr spc="114" dirty="0"/>
              <a:t> </a:t>
            </a:r>
            <a:r>
              <a:rPr spc="-10" dirty="0"/>
              <a:t>digital</a:t>
            </a:r>
            <a:r>
              <a:rPr spc="114" dirty="0"/>
              <a:t> </a:t>
            </a:r>
            <a:r>
              <a:rPr spc="-10" dirty="0"/>
              <a:t>or</a:t>
            </a:r>
            <a:r>
              <a:rPr spc="114" dirty="0"/>
              <a:t> </a:t>
            </a:r>
            <a:r>
              <a:rPr spc="-5" dirty="0"/>
              <a:t>discrete</a:t>
            </a:r>
            <a:r>
              <a:rPr spc="105" dirty="0"/>
              <a:t> </a:t>
            </a:r>
            <a:r>
              <a:rPr spc="-10" dirty="0"/>
              <a:t>signals.</a:t>
            </a:r>
            <a:r>
              <a:rPr spc="135" dirty="0"/>
              <a:t> </a:t>
            </a:r>
            <a:r>
              <a:rPr spc="-5" dirty="0"/>
              <a:t>Microprocessors,</a:t>
            </a:r>
            <a:r>
              <a:rPr spc="114" dirty="0"/>
              <a:t> </a:t>
            </a:r>
            <a:r>
              <a:rPr spc="-5" dirty="0"/>
              <a:t>microcontrollers</a:t>
            </a:r>
            <a:r>
              <a:rPr spc="114" dirty="0"/>
              <a:t> </a:t>
            </a:r>
            <a:r>
              <a:rPr spc="-5" dirty="0"/>
              <a:t>and</a:t>
            </a:r>
            <a:r>
              <a:rPr spc="100" dirty="0"/>
              <a:t> </a:t>
            </a:r>
            <a:r>
              <a:rPr spc="-5" dirty="0"/>
              <a:t>system</a:t>
            </a:r>
            <a:r>
              <a:rPr spc="80" dirty="0"/>
              <a:t> </a:t>
            </a:r>
            <a:r>
              <a:rPr dirty="0"/>
              <a:t>on </a:t>
            </a:r>
            <a:r>
              <a:rPr spc="-425" dirty="0"/>
              <a:t> </a:t>
            </a:r>
            <a:r>
              <a:rPr dirty="0"/>
              <a:t>chips</a:t>
            </a:r>
            <a:r>
              <a:rPr spc="-20" dirty="0"/>
              <a:t> </a:t>
            </a:r>
            <a:r>
              <a:rPr spc="-5" dirty="0"/>
              <a:t>(SoCs) </a:t>
            </a:r>
            <a:r>
              <a:rPr dirty="0"/>
              <a:t>work on digital</a:t>
            </a:r>
            <a:r>
              <a:rPr spc="-35" dirty="0"/>
              <a:t> </a:t>
            </a:r>
            <a:r>
              <a:rPr spc="-5" dirty="0"/>
              <a:t>principles.</a:t>
            </a:r>
          </a:p>
          <a:p>
            <a:pPr marL="179070"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1900"/>
          </a:p>
          <a:p>
            <a:pPr marL="392430" indent="-201295">
              <a:lnSpc>
                <a:spcPct val="100000"/>
              </a:lnSpc>
              <a:spcBef>
                <a:spcPts val="1240"/>
              </a:spcBef>
              <a:buSzPct val="94285"/>
              <a:buFont typeface="Wingdings"/>
              <a:buChar char=""/>
              <a:tabLst>
                <a:tab pos="393065" algn="l"/>
              </a:tabLst>
            </a:pPr>
            <a:r>
              <a:rPr spc="-5" dirty="0"/>
              <a:t>Embedded</a:t>
            </a:r>
            <a:r>
              <a:rPr spc="25" dirty="0"/>
              <a:t> </a:t>
            </a:r>
            <a:r>
              <a:rPr spc="-10" dirty="0"/>
              <a:t>systems</a:t>
            </a:r>
            <a:r>
              <a:rPr spc="30" dirty="0"/>
              <a:t> </a:t>
            </a:r>
            <a:r>
              <a:rPr spc="-5" dirty="0"/>
              <a:t>employ</a:t>
            </a:r>
            <a:r>
              <a:rPr spc="15" dirty="0"/>
              <a:t> </a:t>
            </a:r>
            <a:r>
              <a:rPr dirty="0"/>
              <a:t>various</a:t>
            </a:r>
            <a:r>
              <a:rPr spc="-5" dirty="0"/>
              <a:t> digital</a:t>
            </a:r>
            <a:r>
              <a:rPr spc="-25" dirty="0"/>
              <a:t> </a:t>
            </a:r>
            <a:r>
              <a:rPr dirty="0"/>
              <a:t>electronic</a:t>
            </a:r>
            <a:r>
              <a:rPr spc="-10" dirty="0"/>
              <a:t> </a:t>
            </a:r>
            <a:r>
              <a:rPr spc="-5" dirty="0"/>
              <a:t>circuits</a:t>
            </a:r>
            <a:r>
              <a:rPr spc="-45" dirty="0"/>
              <a:t> </a:t>
            </a:r>
            <a:r>
              <a:rPr spc="-5" dirty="0"/>
              <a:t>for</a:t>
            </a:r>
            <a:r>
              <a:rPr spc="25" dirty="0"/>
              <a:t> </a:t>
            </a:r>
            <a:r>
              <a:rPr dirty="0"/>
              <a:t>‘Glue</a:t>
            </a:r>
            <a:r>
              <a:rPr spc="5" dirty="0"/>
              <a:t> </a:t>
            </a:r>
            <a:r>
              <a:rPr dirty="0"/>
              <a:t>logic’</a:t>
            </a:r>
            <a:r>
              <a:rPr spc="-155" dirty="0"/>
              <a:t> </a:t>
            </a:r>
            <a:r>
              <a:rPr spc="-5" dirty="0"/>
              <a:t>implementation.</a:t>
            </a:r>
          </a:p>
          <a:p>
            <a:pPr marL="179070"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1900"/>
          </a:p>
          <a:p>
            <a:pPr marL="392430" marR="5715" indent="-201295">
              <a:lnSpc>
                <a:spcPts val="1900"/>
              </a:lnSpc>
              <a:spcBef>
                <a:spcPts val="1490"/>
              </a:spcBef>
              <a:buSzPct val="94285"/>
              <a:buFont typeface="Wingdings"/>
              <a:buChar char=""/>
              <a:tabLst>
                <a:tab pos="393065" algn="l"/>
              </a:tabLst>
            </a:pPr>
            <a:r>
              <a:rPr dirty="0"/>
              <a:t>‘Glue</a:t>
            </a:r>
            <a:r>
              <a:rPr spc="204" dirty="0"/>
              <a:t> </a:t>
            </a:r>
            <a:r>
              <a:rPr spc="-5" dirty="0"/>
              <a:t>logic’</a:t>
            </a:r>
            <a:r>
              <a:rPr spc="75" dirty="0"/>
              <a:t> </a:t>
            </a:r>
            <a:r>
              <a:rPr dirty="0"/>
              <a:t>is</a:t>
            </a:r>
            <a:r>
              <a:rPr spc="220" dirty="0"/>
              <a:t> </a:t>
            </a:r>
            <a:r>
              <a:rPr dirty="0"/>
              <a:t>the</a:t>
            </a:r>
            <a:r>
              <a:rPr spc="225" dirty="0"/>
              <a:t> </a:t>
            </a:r>
            <a:r>
              <a:rPr spc="-5" dirty="0"/>
              <a:t>custom</a:t>
            </a:r>
            <a:r>
              <a:rPr spc="204" dirty="0"/>
              <a:t> </a:t>
            </a:r>
            <a:r>
              <a:rPr spc="-5" dirty="0"/>
              <a:t>digital</a:t>
            </a:r>
            <a:r>
              <a:rPr spc="235" dirty="0"/>
              <a:t> </a:t>
            </a:r>
            <a:r>
              <a:rPr spc="-5" dirty="0"/>
              <a:t>electronic</a:t>
            </a:r>
            <a:r>
              <a:rPr spc="210" dirty="0"/>
              <a:t> </a:t>
            </a:r>
            <a:r>
              <a:rPr spc="-5" dirty="0"/>
              <a:t>circuitry</a:t>
            </a:r>
            <a:r>
              <a:rPr spc="220" dirty="0"/>
              <a:t> </a:t>
            </a:r>
            <a:r>
              <a:rPr spc="-5" dirty="0"/>
              <a:t>required</a:t>
            </a:r>
            <a:r>
              <a:rPr spc="215" dirty="0"/>
              <a:t> </a:t>
            </a:r>
            <a:r>
              <a:rPr dirty="0"/>
              <a:t>to</a:t>
            </a:r>
            <a:r>
              <a:rPr spc="220" dirty="0"/>
              <a:t> </a:t>
            </a:r>
            <a:r>
              <a:rPr spc="-5" dirty="0"/>
              <a:t>achieve</a:t>
            </a:r>
            <a:r>
              <a:rPr spc="229" dirty="0"/>
              <a:t> </a:t>
            </a:r>
            <a:r>
              <a:rPr spc="-5" dirty="0"/>
              <a:t>compatible</a:t>
            </a:r>
            <a:r>
              <a:rPr spc="225" dirty="0"/>
              <a:t> </a:t>
            </a:r>
            <a:r>
              <a:rPr spc="-5" dirty="0"/>
              <a:t>interface</a:t>
            </a:r>
            <a:r>
              <a:rPr spc="245" dirty="0"/>
              <a:t> </a:t>
            </a:r>
            <a:r>
              <a:rPr spc="-5" dirty="0"/>
              <a:t>between </a:t>
            </a:r>
            <a:r>
              <a:rPr spc="-420" dirty="0"/>
              <a:t> </a:t>
            </a:r>
            <a:r>
              <a:rPr spc="-5" dirty="0"/>
              <a:t>two</a:t>
            </a:r>
            <a:r>
              <a:rPr dirty="0"/>
              <a:t> </a:t>
            </a:r>
            <a:r>
              <a:rPr spc="-5" dirty="0"/>
              <a:t>different</a:t>
            </a:r>
            <a:r>
              <a:rPr spc="-15" dirty="0"/>
              <a:t> </a:t>
            </a:r>
            <a:r>
              <a:rPr spc="-5" dirty="0"/>
              <a:t>integrated</a:t>
            </a:r>
            <a:r>
              <a:rPr spc="-20" dirty="0"/>
              <a:t> </a:t>
            </a:r>
            <a:r>
              <a:rPr spc="-5" dirty="0"/>
              <a:t>circuit</a:t>
            </a:r>
            <a:r>
              <a:rPr spc="-35" dirty="0"/>
              <a:t> </a:t>
            </a:r>
            <a:r>
              <a:rPr dirty="0"/>
              <a:t>chips.</a:t>
            </a:r>
          </a:p>
          <a:p>
            <a:pPr marL="179070"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1900"/>
          </a:p>
          <a:p>
            <a:pPr marL="392430" indent="-201295">
              <a:lnSpc>
                <a:spcPct val="100000"/>
              </a:lnSpc>
              <a:spcBef>
                <a:spcPts val="1210"/>
              </a:spcBef>
              <a:buSzPct val="94285"/>
              <a:buFont typeface="Wingdings"/>
              <a:buChar char=""/>
              <a:tabLst>
                <a:tab pos="393065" algn="l"/>
              </a:tabLst>
            </a:pPr>
            <a:r>
              <a:rPr dirty="0"/>
              <a:t>Address decoders,</a:t>
            </a:r>
            <a:r>
              <a:rPr spc="-20" dirty="0"/>
              <a:t> </a:t>
            </a:r>
            <a:r>
              <a:rPr dirty="0"/>
              <a:t>latches,</a:t>
            </a:r>
            <a:r>
              <a:rPr spc="-35" dirty="0"/>
              <a:t> </a:t>
            </a:r>
            <a:r>
              <a:rPr dirty="0"/>
              <a:t>encoders/decoders,</a:t>
            </a:r>
            <a:r>
              <a:rPr spc="-35" dirty="0"/>
              <a:t> </a:t>
            </a:r>
            <a:r>
              <a:rPr dirty="0"/>
              <a:t>etc. are</a:t>
            </a:r>
            <a:r>
              <a:rPr spc="-10" dirty="0"/>
              <a:t> </a:t>
            </a:r>
            <a:r>
              <a:rPr spc="-5" dirty="0"/>
              <a:t>examples</a:t>
            </a:r>
            <a:r>
              <a:rPr dirty="0"/>
              <a:t> </a:t>
            </a:r>
            <a:r>
              <a:rPr spc="-5" dirty="0"/>
              <a:t>for </a:t>
            </a:r>
            <a:r>
              <a:rPr dirty="0"/>
              <a:t>glue</a:t>
            </a:r>
            <a:r>
              <a:rPr spc="-10" dirty="0"/>
              <a:t> </a:t>
            </a:r>
            <a:r>
              <a:rPr dirty="0"/>
              <a:t>logic</a:t>
            </a:r>
            <a:r>
              <a:rPr spc="-25" dirty="0"/>
              <a:t> </a:t>
            </a:r>
            <a:r>
              <a:rPr dirty="0"/>
              <a:t>circuits.</a:t>
            </a:r>
          </a:p>
          <a:p>
            <a:pPr marL="179070"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1900"/>
          </a:p>
          <a:p>
            <a:pPr marL="392430" marR="5080" indent="-201295">
              <a:lnSpc>
                <a:spcPts val="1900"/>
              </a:lnSpc>
              <a:spcBef>
                <a:spcPts val="1490"/>
              </a:spcBef>
              <a:buSzPct val="94285"/>
              <a:buFont typeface="Wingdings"/>
              <a:buChar char=""/>
              <a:tabLst>
                <a:tab pos="393065" algn="l"/>
              </a:tabLst>
            </a:pPr>
            <a:r>
              <a:rPr spc="-10" dirty="0"/>
              <a:t>Transistor</a:t>
            </a:r>
            <a:r>
              <a:rPr spc="204" dirty="0"/>
              <a:t> </a:t>
            </a:r>
            <a:r>
              <a:rPr spc="-10" dirty="0"/>
              <a:t>Transistor</a:t>
            </a:r>
            <a:r>
              <a:rPr spc="190" dirty="0"/>
              <a:t> </a:t>
            </a:r>
            <a:r>
              <a:rPr spc="-5" dirty="0"/>
              <a:t>Logic</a:t>
            </a:r>
            <a:r>
              <a:rPr spc="170" dirty="0"/>
              <a:t> </a:t>
            </a:r>
            <a:r>
              <a:rPr dirty="0"/>
              <a:t>(TTL),</a:t>
            </a:r>
            <a:r>
              <a:rPr spc="195" dirty="0"/>
              <a:t> </a:t>
            </a:r>
            <a:r>
              <a:rPr spc="-5" dirty="0"/>
              <a:t>Complementary</a:t>
            </a:r>
            <a:r>
              <a:rPr spc="195" dirty="0"/>
              <a:t> </a:t>
            </a:r>
            <a:r>
              <a:rPr spc="-5" dirty="0"/>
              <a:t>Metal</a:t>
            </a:r>
            <a:r>
              <a:rPr spc="200" dirty="0"/>
              <a:t> </a:t>
            </a:r>
            <a:r>
              <a:rPr dirty="0"/>
              <a:t>Oxide</a:t>
            </a:r>
            <a:r>
              <a:rPr spc="190" dirty="0"/>
              <a:t> </a:t>
            </a:r>
            <a:r>
              <a:rPr spc="-5" dirty="0"/>
              <a:t>Semiconductor</a:t>
            </a:r>
            <a:r>
              <a:rPr spc="190" dirty="0"/>
              <a:t> </a:t>
            </a:r>
            <a:r>
              <a:rPr spc="-5" dirty="0"/>
              <a:t>(CMOS)</a:t>
            </a:r>
            <a:r>
              <a:rPr spc="210" dirty="0"/>
              <a:t> </a:t>
            </a:r>
            <a:r>
              <a:rPr dirty="0"/>
              <a:t>logic</a:t>
            </a:r>
            <a:r>
              <a:rPr spc="190" dirty="0"/>
              <a:t> </a:t>
            </a:r>
            <a:r>
              <a:rPr spc="-5" dirty="0"/>
              <a:t>etc.</a:t>
            </a:r>
            <a:r>
              <a:rPr spc="180" dirty="0"/>
              <a:t> </a:t>
            </a:r>
            <a:r>
              <a:rPr dirty="0"/>
              <a:t>are </a:t>
            </a:r>
            <a:r>
              <a:rPr spc="-425" dirty="0"/>
              <a:t> </a:t>
            </a:r>
            <a:r>
              <a:rPr spc="-5" dirty="0"/>
              <a:t>some</a:t>
            </a:r>
            <a:r>
              <a:rPr spc="10" dirty="0"/>
              <a:t> </a:t>
            </a:r>
            <a:r>
              <a:rPr dirty="0"/>
              <a:t>of the</a:t>
            </a:r>
            <a:r>
              <a:rPr spc="-5" dirty="0"/>
              <a:t> </a:t>
            </a:r>
            <a:r>
              <a:rPr dirty="0"/>
              <a:t>standards</a:t>
            </a:r>
            <a:r>
              <a:rPr spc="-30" dirty="0"/>
              <a:t> </a:t>
            </a:r>
            <a:r>
              <a:rPr dirty="0"/>
              <a:t>describing</a:t>
            </a:r>
            <a:r>
              <a:rPr spc="-35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electrical</a:t>
            </a:r>
            <a:r>
              <a:rPr spc="-45" dirty="0"/>
              <a:t> </a:t>
            </a:r>
            <a:r>
              <a:rPr spc="-5" dirty="0"/>
              <a:t>characteristics</a:t>
            </a:r>
            <a:r>
              <a:rPr spc="-35" dirty="0"/>
              <a:t> </a:t>
            </a:r>
            <a:r>
              <a:rPr dirty="0"/>
              <a:t>of digital</a:t>
            </a:r>
            <a:r>
              <a:rPr spc="-30" dirty="0"/>
              <a:t> </a:t>
            </a:r>
            <a:r>
              <a:rPr spc="-5" dirty="0"/>
              <a:t>signals</a:t>
            </a:r>
            <a:r>
              <a:rPr spc="-15" dirty="0"/>
              <a:t> </a:t>
            </a:r>
            <a:r>
              <a:rPr dirty="0"/>
              <a:t>in a</a:t>
            </a:r>
            <a:r>
              <a:rPr spc="-5" dirty="0"/>
              <a:t> </a:t>
            </a:r>
            <a:r>
              <a:rPr dirty="0"/>
              <a:t>digital</a:t>
            </a:r>
            <a:r>
              <a:rPr spc="-45" dirty="0"/>
              <a:t> </a:t>
            </a:r>
            <a:r>
              <a:rPr spc="-5" dirty="0"/>
              <a:t>system.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6959" y="2464307"/>
            <a:ext cx="6050279" cy="38953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1175" y="2289048"/>
            <a:ext cx="6045707" cy="40203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8232" y="2476499"/>
            <a:ext cx="5454396" cy="39166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1467" y="2189988"/>
            <a:ext cx="5283707" cy="4162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1175" y="2459735"/>
            <a:ext cx="5591555" cy="37962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1155" y="1695624"/>
            <a:ext cx="310007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55" dirty="0">
                <a:solidFill>
                  <a:srgbClr val="FF0000"/>
                </a:solidFill>
              </a:rPr>
              <a:t>Software</a:t>
            </a:r>
            <a:r>
              <a:rPr sz="3500" spc="-150" dirty="0">
                <a:solidFill>
                  <a:srgbClr val="FF0000"/>
                </a:solidFill>
              </a:rPr>
              <a:t> </a:t>
            </a:r>
            <a:r>
              <a:rPr sz="3500" spc="-50" dirty="0">
                <a:solidFill>
                  <a:srgbClr val="FF0000"/>
                </a:solidFill>
              </a:rPr>
              <a:t>Timers</a:t>
            </a:r>
            <a:endParaRPr sz="35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1298" y="1637760"/>
            <a:ext cx="2806065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40" dirty="0">
                <a:solidFill>
                  <a:srgbClr val="FF0000"/>
                </a:solidFill>
              </a:rPr>
              <a:t>System</a:t>
            </a:r>
            <a:r>
              <a:rPr sz="3850" spc="-140" dirty="0">
                <a:solidFill>
                  <a:srgbClr val="FF0000"/>
                </a:solidFill>
              </a:rPr>
              <a:t> </a:t>
            </a:r>
            <a:r>
              <a:rPr sz="3850" spc="-40" dirty="0">
                <a:solidFill>
                  <a:srgbClr val="FF0000"/>
                </a:solidFill>
              </a:rPr>
              <a:t>Clock</a:t>
            </a:r>
            <a:endParaRPr sz="38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5" y="2505456"/>
            <a:ext cx="5817107" cy="38420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1388" y="2616708"/>
            <a:ext cx="6772655" cy="365150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1298" y="1637760"/>
            <a:ext cx="3683635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spc="-80" dirty="0">
                <a:solidFill>
                  <a:srgbClr val="FF0000"/>
                </a:solidFill>
              </a:rPr>
              <a:t>Watch</a:t>
            </a:r>
            <a:r>
              <a:rPr sz="3850" spc="-130" dirty="0">
                <a:solidFill>
                  <a:srgbClr val="FF0000"/>
                </a:solidFill>
              </a:rPr>
              <a:t> </a:t>
            </a:r>
            <a:r>
              <a:rPr sz="3850" spc="-25" dirty="0">
                <a:solidFill>
                  <a:srgbClr val="FF0000"/>
                </a:solidFill>
              </a:rPr>
              <a:t>Dog</a:t>
            </a:r>
            <a:r>
              <a:rPr sz="3850" spc="-175" dirty="0">
                <a:solidFill>
                  <a:srgbClr val="FF0000"/>
                </a:solidFill>
              </a:rPr>
              <a:t> </a:t>
            </a:r>
            <a:r>
              <a:rPr sz="3850" spc="-55" dirty="0">
                <a:solidFill>
                  <a:srgbClr val="FF0000"/>
                </a:solidFill>
              </a:rPr>
              <a:t>Timer</a:t>
            </a:r>
            <a:endParaRPr sz="38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9735" y="2522220"/>
            <a:ext cx="5911596" cy="37917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0091" y="2197608"/>
            <a:ext cx="6173723" cy="41452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4767" y="2471927"/>
            <a:ext cx="6406896" cy="379628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900" y="1016508"/>
            <a:ext cx="1194815" cy="8580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DCAF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F972EDBC05E4468D5252525AFFF076" ma:contentTypeVersion="2" ma:contentTypeDescription="Create a new document." ma:contentTypeScope="" ma:versionID="3798000cc268e0e7c10dc0537a80af86">
  <xsd:schema xmlns:xsd="http://www.w3.org/2001/XMLSchema" xmlns:xs="http://www.w3.org/2001/XMLSchema" xmlns:p="http://schemas.microsoft.com/office/2006/metadata/properties" xmlns:ns2="cff03789-45ee-4970-8305-d68f32bee5b7" targetNamespace="http://schemas.microsoft.com/office/2006/metadata/properties" ma:root="true" ma:fieldsID="d6ebf6fc2e5252a344046bc10b54b478" ns2:_="">
    <xsd:import namespace="cff03789-45ee-4970-8305-d68f32bee5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f03789-45ee-4970-8305-d68f32bee5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A90D98-504C-4F71-9AA6-5B6B5E4C52B6}"/>
</file>

<file path=customXml/itemProps2.xml><?xml version="1.0" encoding="utf-8"?>
<ds:datastoreItem xmlns:ds="http://schemas.openxmlformats.org/officeDocument/2006/customXml" ds:itemID="{F4B41CF9-E6BE-4EA9-9327-BC6C04CB87A7}"/>
</file>

<file path=customXml/itemProps3.xml><?xml version="1.0" encoding="utf-8"?>
<ds:datastoreItem xmlns:ds="http://schemas.openxmlformats.org/officeDocument/2006/customXml" ds:itemID="{43D9E13B-9ACF-4943-BE3B-827FD2EF91C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</TotalTime>
  <Words>3648</Words>
  <Application>Microsoft Office PowerPoint</Application>
  <PresentationFormat>Custom</PresentationFormat>
  <Paragraphs>371</Paragraphs>
  <Slides>109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0" baseType="lpstr">
      <vt:lpstr>Office Theme</vt:lpstr>
      <vt:lpstr>UNIT-II Embedded Hardware Design</vt:lpstr>
      <vt:lpstr>Slide 2</vt:lpstr>
      <vt:lpstr>Analog Electronic Components</vt:lpstr>
      <vt:lpstr>Resistors</vt:lpstr>
      <vt:lpstr>Capacitors &amp; Inductors</vt:lpstr>
      <vt:lpstr>Diodes</vt:lpstr>
      <vt:lpstr>Diodes(Cont.)</vt:lpstr>
      <vt:lpstr>Transistors</vt:lpstr>
      <vt:lpstr>Digital Electronic Components</vt:lpstr>
      <vt:lpstr>Open Collector and Tri-State Output</vt:lpstr>
      <vt:lpstr>Open Collector (Cont.)</vt:lpstr>
      <vt:lpstr>Open Collector (Cont.)</vt:lpstr>
      <vt:lpstr>Tri-State Output</vt:lpstr>
      <vt:lpstr>Logic Gates</vt:lpstr>
      <vt:lpstr>I/O Port Types with Examples</vt:lpstr>
      <vt:lpstr>Port (examples)</vt:lpstr>
      <vt:lpstr>I/O Port Types</vt:lpstr>
      <vt:lpstr>Synchronous Serial Input</vt:lpstr>
      <vt:lpstr>Synchronous Serial Input</vt:lpstr>
      <vt:lpstr>Serial data and clock pulse-inputs</vt:lpstr>
      <vt:lpstr>Master output slave input (MOSI) and  Master input slave output (MISO)</vt:lpstr>
      <vt:lpstr>Chat Question #5</vt:lpstr>
      <vt:lpstr>Synchronous Serial Input Example</vt:lpstr>
      <vt:lpstr>Synchronous Serial Output</vt:lpstr>
      <vt:lpstr>Synchronous Serial Output</vt:lpstr>
      <vt:lpstr>Synchronous serial output using shift register</vt:lpstr>
      <vt:lpstr>Chat Question #6</vt:lpstr>
      <vt:lpstr>Synchronous Serial Output example</vt:lpstr>
      <vt:lpstr>Synchronous Serial Input / Output</vt:lpstr>
      <vt:lpstr>Synchronous Serial Input / Output</vt:lpstr>
      <vt:lpstr>Asynchronous Serial port line RxD  (receive data)</vt:lpstr>
      <vt:lpstr>Asynchronous Serial port line RxD  (receive data)</vt:lpstr>
      <vt:lpstr>Example Serial Asynchronous Input</vt:lpstr>
      <vt:lpstr>Format of bits at UART Protocol</vt:lpstr>
      <vt:lpstr>UART protocol serial line format</vt:lpstr>
      <vt:lpstr>UART protocol serial line format</vt:lpstr>
      <vt:lpstr>Asynchronous Serial Output</vt:lpstr>
      <vt:lpstr>TxD</vt:lpstr>
      <vt:lpstr>Example Serial Asynchronous Output</vt:lpstr>
      <vt:lpstr>Half Duplex &amp; Full-Duplex</vt:lpstr>
      <vt:lpstr>Parallel Port single bit input</vt:lpstr>
      <vt:lpstr>Parallel Port Output- single bit</vt:lpstr>
      <vt:lpstr>Chat Question #7</vt:lpstr>
      <vt:lpstr>Parallel Port Input &amp; Output- multi-bit</vt:lpstr>
      <vt:lpstr>Parallel Port Input-Output</vt:lpstr>
      <vt:lpstr>Chat Question #8</vt:lpstr>
      <vt:lpstr>Ports or Devices Communication and  communication protocols</vt:lpstr>
      <vt:lpstr>1. Synchronous and Iso-synchronous  Communication</vt:lpstr>
      <vt:lpstr>Synchronous Communication</vt:lpstr>
      <vt:lpstr>Example of synchronous serial  communication</vt:lpstr>
      <vt:lpstr>Optional Synchronous Code bits</vt:lpstr>
      <vt:lpstr>Always présent Synchronous device port  data bits</vt:lpstr>
      <vt:lpstr>Slide 53</vt:lpstr>
      <vt:lpstr>Synchronous Communication</vt:lpstr>
      <vt:lpstr>2. Asynchronous Communication from  Serial Ports or Devices</vt:lpstr>
      <vt:lpstr>Two characteristics of asynchronous  communication</vt:lpstr>
      <vt:lpstr>Example: IBM personal computer has two  COM ports (communication ports)</vt:lpstr>
      <vt:lpstr>Example: COM port and Modem  Handshaking signals</vt:lpstr>
      <vt:lpstr>COM Port &amp; Modern Signals</vt:lpstr>
      <vt:lpstr>1. Protocol</vt:lpstr>
      <vt:lpstr>Specified protocol at an embedded system  port or communication device</vt:lpstr>
      <vt:lpstr>Protocols in embedded network devices</vt:lpstr>
      <vt:lpstr>File transfer, Boot Protocols in embedded  devices network</vt:lpstr>
      <vt:lpstr>Wireless Protocols in embedded devices  network</vt:lpstr>
      <vt:lpstr>Timer Devices</vt:lpstr>
      <vt:lpstr>Slide 66</vt:lpstr>
      <vt:lpstr>Slide 67</vt:lpstr>
      <vt:lpstr>Counter</vt:lpstr>
      <vt:lpstr>Slide 69</vt:lpstr>
      <vt:lpstr>Counting Devices</vt:lpstr>
      <vt:lpstr>Slide 71</vt:lpstr>
      <vt:lpstr>Slide 72</vt:lpstr>
      <vt:lpstr>Slide 73</vt:lpstr>
      <vt:lpstr>Slide 74</vt:lpstr>
      <vt:lpstr>Free Running Counting Devices</vt:lpstr>
      <vt:lpstr>Slide 76</vt:lpstr>
      <vt:lpstr>Slide 77</vt:lpstr>
      <vt:lpstr>Slide 78</vt:lpstr>
      <vt:lpstr>Slide 79</vt:lpstr>
      <vt:lpstr>Uses of Timer/Counter Related Devices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Software Timers</vt:lpstr>
      <vt:lpstr>System Clock</vt:lpstr>
      <vt:lpstr>Slide 96</vt:lpstr>
      <vt:lpstr>Watch Dog Timer</vt:lpstr>
      <vt:lpstr>Slide 98</vt:lpstr>
      <vt:lpstr>Slide 99</vt:lpstr>
      <vt:lpstr>Slide 100</vt:lpstr>
      <vt:lpstr>Slide 101</vt:lpstr>
      <vt:lpstr>Real Time Clock</vt:lpstr>
      <vt:lpstr>Slide 103</vt:lpstr>
      <vt:lpstr>Slide 104</vt:lpstr>
      <vt:lpstr>Slide 105</vt:lpstr>
      <vt:lpstr>Slide 106</vt:lpstr>
      <vt:lpstr>Slide 107</vt:lpstr>
      <vt:lpstr>Example: Motor Vehicle</vt:lpstr>
      <vt:lpstr>End of UNIT-II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ES_UNIT-II_PART-I.pptx</dc:title>
  <dc:creator>sunil</dc:creator>
  <cp:lastModifiedBy>Vineela</cp:lastModifiedBy>
  <cp:revision>6</cp:revision>
  <dcterms:created xsi:type="dcterms:W3CDTF">2021-09-28T03:27:56Z</dcterms:created>
  <dcterms:modified xsi:type="dcterms:W3CDTF">2021-10-25T05:09:31Z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2020-10-04T00:00:00Z</vt:filetime>
  </property>
  <property fmtid="{D5CDD505-2E9C-101B-9397-08002B2CF9AE}" pid="3" name="LastSaved">
    <vt:filetime>2021-09-28T00:00:00Z</vt:filetime>
  </property>
  <property fmtid="{D5CDD505-2E9C-101B-9397-08002B2CF9AE}" pid="4" name="ContentTypeId">
    <vt:lpwstr>0x01010049F972EDBC05E4468D5252525AFFF076</vt:lpwstr>
  </property>
</Properties>
</file>